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Nunito-bold.fntdata"/><Relationship Id="rId10" Type="http://schemas.openxmlformats.org/officeDocument/2006/relationships/slide" Target="slides/slide4.xml"/><Relationship Id="rId21" Type="http://schemas.openxmlformats.org/officeDocument/2006/relationships/font" Target="fonts/Nunito-regular.fntdata"/><Relationship Id="rId13" Type="http://schemas.openxmlformats.org/officeDocument/2006/relationships/slide" Target="slides/slide7.xml"/><Relationship Id="rId24" Type="http://schemas.openxmlformats.org/officeDocument/2006/relationships/font" Target="fonts/Nunito-boldItalic.fntdata"/><Relationship Id="rId12" Type="http://schemas.openxmlformats.org/officeDocument/2006/relationships/slide" Target="slides/slide6.xml"/><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dc5f5371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dc5f5371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Macedo fala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c77247a85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c77247a85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c77247a8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c77247a8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Por forma a identificar o gesto efetuado pelos utilizadores, é necessário capturar os mesmos em tempo real. A captura é feita usando a biblioteca OpenCV que permite aceder à câmara do computador.</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Um obstáculo que encontramos ao usar o OpenCV, foi o facto de, o numero de frames capturadas em 1 segundo varia de computador para computador. Considerou-se um obstáculo pois o treino do modelo de deteção de gesto foi efetuado usando 12 frames por segundo.</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Assim, decidiu-se criar a seguinte estrutura, representada por esta imagem. Cada quadrado representa 1 segundo, mas contem um numero de frames indeterminado, dependente dos fps do espcifico computador.</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Desta forma, usou-se stride dinâmico, ou seja, para cada segundo (cada caixa), usa-se o numero de frames contido para calcular um stride, o qual vamos chamar de X. Depois a escolha das 12 frames para dar como input ao modelo, é feito de X em X frames. Este método permite que qualquer que seja o numero de frames capturadas, acabamos sempre com 12.</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Para além disso, o modelo de trigger word encaixa-se na perfeição nesta arquitetura, pois, quando a mão é detectada, significa que estamos no presente, ou seja na segunda caixa, e que o utilizador tem mais 1 segundo (futuro) para executar o gesto, que após vários testes foi considerado suficiente. É importante referir que o gesto pode estar contido na caixa do presente, estando sempre contido na caixa do futuro</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Na pratica, usou-se 3 Threads para implementar esta arquitetura:</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 Thread principal, trata de criar as outras Threads e executa o processo principal, ou seja, inicializar o modelo de deteção de mão e gesto;</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 Thread de captura. trata de acede à câmara do portátil do utilizador e captura imagens, que envia para a Thread de alocamento de frames.</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 Thread de alocamento de frames, que aloca as frames tiradas no respetivo array e as pré-processa para estarem de acordo com os dados utilizados nos treinos dos modelos.</a:t>
            </a:r>
            <a:endParaRPr sz="105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c77247a85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c77247a85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Com a rede treinada e pronta a deter mãos e classificar os gestos, só falta executar o processo que o gesto representa, ou seja, minimizar, zoom in, e swiping left. Para isso decidimos usar atalhos no teclado, usando packages em Python para simular o pressionar de teclas do teclado. Faltando agora descobrir quais as combinações de teclas que fazem o processo desejado. Essa descoberta foi feita lendo forums e manuais dos sistemas operativos, testando-os em maquinas virtuais.</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Esta parte é bastante modular, pois qualquer alteração nas combinações das teclas pode ser feita facilmente, podendo ainda adicionar mais sistemas operativos caso nao tenham sido ainda implementados.</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Mostrar o exemplo.</a:t>
            </a:r>
            <a:endParaRPr sz="105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c77247a85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c77247a85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c77247a85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c77247a85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c77247a8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c77247a8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Ao longo dos anos, independentemente do sector de actividade em questão, o desenvolvimento maioritário de aplicações deve-se ao conforto e conformabilidade do utilizador.</a:t>
            </a:r>
            <a:endParaRPr/>
          </a:p>
          <a:p>
            <a:pPr indent="0" lvl="0" marL="0" rtl="0" algn="l">
              <a:spcBef>
                <a:spcPts val="0"/>
              </a:spcBef>
              <a:spcAft>
                <a:spcPts val="0"/>
              </a:spcAft>
              <a:buNone/>
            </a:pPr>
            <a:r>
              <a:t/>
            </a:r>
            <a:endParaRPr/>
          </a:p>
          <a:p>
            <a:pPr indent="0" lvl="0" marL="0" rtl="0" algn="l">
              <a:spcBef>
                <a:spcPts val="0"/>
              </a:spcBef>
              <a:spcAft>
                <a:spcPts val="0"/>
              </a:spcAft>
              <a:buNone/>
            </a:pPr>
            <a:r>
              <a:rPr lang="pt-PT"/>
              <a:t>Uma das características mais relevantes de uma aplicação, para além do que fornece, é a sua simplicidade. Nos tempos decorrentes esta característica está internamente ligada com tarefas autónomas que por sua vez entram no ramo de Inteligência Artificial e Machine Learning.</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pt-PT"/>
              <a:t>Através da utilização desta área, do poder de computação e capacidade de armazenamento existentes apresenta-se aqui, um novo ambiente que não está "à distância de um click", mas sim, à distância de um gesto, sem necessidade de interação física entre homem e máquina.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pt-PT"/>
              <a:t>Este ambiente, introduz uma nova estratégia que tem potencial para mudar a maneira que as operações, que serão aqui descritas, têm vindo a ser utilizadas, seja por hotkeys, por rato, ou por qualquer outro aparelho externo, todo este processo pode ser substituído por interações gestuais.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pt-PT"/>
              <a:t>A utilidade do ambiente virtual providenciado está inteiramente dependente do utilizador, é este que determina como o pode utilizar para seu benefício e conforto. Mas são vários os casos em que este método pode ser útil.</a:t>
            </a:r>
            <a:endParaRPr/>
          </a:p>
          <a:p>
            <a:pPr indent="0" lvl="0" marL="0" rtl="0" algn="l">
              <a:lnSpc>
                <a:spcPct val="115000"/>
              </a:lnSpc>
              <a:spcBef>
                <a:spcPts val="0"/>
              </a:spcBef>
              <a:spcAft>
                <a:spcPts val="0"/>
              </a:spcAft>
              <a:buNone/>
            </a:pPr>
            <a:r>
              <a:rPr lang="pt-PT"/>
              <a:t>					</a:t>
            </a:r>
            <a:br>
              <a:rPr lang="pt-PT"/>
            </a:br>
            <a:r>
              <a:rPr lang="pt-PT"/>
              <a:t>Sendo este apenas um protótipo a modelar, utilizam-se apenas algumas operações para a construção do mesmo, respetivamente:</a:t>
            </a:r>
            <a:br>
              <a:rPr lang="pt-PT"/>
            </a:br>
            <a:r>
              <a:rPr lang="pt-PT"/>
              <a:t> 							</a:t>
            </a:r>
            <a:br>
              <a:rPr lang="pt-PT"/>
            </a:br>
            <a:r>
              <a:rPr lang="pt-PT"/>
              <a:t>• Zoom in, aumento de uma página;</a:t>
            </a:r>
            <a:br>
              <a:rPr lang="pt-PT"/>
            </a:br>
            <a:r>
              <a:rPr lang="pt-PT"/>
              <a:t> • Minimize, minimização de uma página;</a:t>
            </a:r>
            <a:br>
              <a:rPr lang="pt-PT"/>
            </a:br>
            <a:r>
              <a:rPr lang="pt-PT"/>
              <a:t> • Swipping left, passar para o ambiente de trabalho da direita.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c77247a8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c77247a8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Como objetivos para este projeto temos:</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 desenvolvimento de um pipeline de redes neuronais que permita a deteção do movimento em vários ambientes e que posteriormente determine qual a operação que o utilizador pretende na sequência do movimento.</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 Captar todas as frames do utilizador em tempo real utilizando o pipeline de redes neuronais para posteriormente detetar qual o gesto a operar.</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None/>
            </a:pPr>
            <a:r>
              <a:rPr lang="pt-PT" sz="1050">
                <a:solidFill>
                  <a:schemeClr val="dk1"/>
                </a:solidFill>
                <a:highlight>
                  <a:schemeClr val="lt1"/>
                </a:highlight>
                <a:latin typeface="Consolas"/>
                <a:ea typeface="Consolas"/>
                <a:cs typeface="Consolas"/>
                <a:sym typeface="Consolas"/>
              </a:rPr>
              <a:t>- E por </a:t>
            </a:r>
            <a:r>
              <a:rPr lang="pt-PT" sz="1050">
                <a:solidFill>
                  <a:schemeClr val="dk1"/>
                </a:solidFill>
                <a:highlight>
                  <a:schemeClr val="lt1"/>
                </a:highlight>
                <a:latin typeface="Consolas"/>
                <a:ea typeface="Consolas"/>
                <a:cs typeface="Consolas"/>
                <a:sym typeface="Consolas"/>
              </a:rPr>
              <a:t>último</a:t>
            </a:r>
            <a:r>
              <a:rPr lang="pt-PT" sz="1050">
                <a:solidFill>
                  <a:schemeClr val="dk1"/>
                </a:solidFill>
                <a:highlight>
                  <a:schemeClr val="lt1"/>
                </a:highlight>
                <a:latin typeface="Consolas"/>
                <a:ea typeface="Consolas"/>
                <a:cs typeface="Consolas"/>
                <a:sym typeface="Consolas"/>
              </a:rPr>
              <a:t>, pretende-se executar o processo referente ao gesto efetuado, dependo do sistema operativo.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c77247a8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c77247a8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PT"/>
              <a:t>Como foi dito pelo meu colega, a </a:t>
            </a:r>
            <a:r>
              <a:rPr lang="pt-PT"/>
              <a:t> deteção do movimento  é detetada através de um pipeline de redes neuronais. Podemos pensar neste pipeline através de uma simples analogia a um assistente pessoal, como a Alexa ou a Siri, em que primeiramente ocorre a deteção de uma palavra específica, neste caso, "Hey Siri" e "Alexa", e sucessivamente ocorre o processamento do texto. Da mesma forma, o nosso ambiente dá trigger quando deteta uma mão com uma determinada confiança e de seguida processa o determinado movimento sendo que este, pode ou não, ser um gesto a ser executado pelo sistema operativo.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pt-PT"/>
              <a:t>Em ambos os processos do pipe, utilizam-se redes neuronais, isto porque, é de conhecimento comum, que as redes neuronais são algoritmos muito poderosos e usados nos mais vastos problemas. </a:t>
            </a:r>
            <a:endParaRPr/>
          </a:p>
          <a:p>
            <a:pPr indent="0" lvl="0" marL="0" rtl="0" algn="l">
              <a:lnSpc>
                <a:spcPct val="115000"/>
              </a:lnSpc>
              <a:spcBef>
                <a:spcPts val="0"/>
              </a:spcBef>
              <a:spcAft>
                <a:spcPts val="0"/>
              </a:spcAft>
              <a:buNone/>
            </a:pPr>
            <a:r>
              <a:rPr lang="pt-PT"/>
              <a:t>Em termos simples, uma rede neuronal pode ser descrita como um conjunto de funções normalmente não lineares que têm o objetivo de modelar um função do tipo Y ≈ g(X), como podemos observar pela figura à esquerda.	</a:t>
            </a:r>
            <a:endParaRPr/>
          </a:p>
          <a:p>
            <a:pPr indent="0" lvl="0" marL="0" rtl="0" algn="l">
              <a:lnSpc>
                <a:spcPct val="115000"/>
              </a:lnSpc>
              <a:spcBef>
                <a:spcPts val="1100"/>
              </a:spcBef>
              <a:spcAft>
                <a:spcPts val="0"/>
              </a:spcAft>
              <a:buNone/>
            </a:pPr>
            <a:r>
              <a:rPr lang="pt-PT"/>
              <a:t>Neste caso, a primeira camada representa os inputs(X) e a última camada representa os outputs(Y), e sendo este um problema de aprendizagem supervisionada, ambos são fornecidos à rede tendo esta como objetivo modelar uma função g, que é representada pelos pesos na camada intermédia.</a:t>
            </a:r>
            <a:endParaRPr/>
          </a:p>
          <a:p>
            <a:pPr indent="0" lvl="0" marL="0" rtl="0" algn="l">
              <a:lnSpc>
                <a:spcPct val="115000"/>
              </a:lnSpc>
              <a:spcBef>
                <a:spcPts val="1100"/>
              </a:spcBef>
              <a:spcAft>
                <a:spcPts val="0"/>
              </a:spcAft>
              <a:buNone/>
            </a:pPr>
            <a:r>
              <a:rPr lang="pt-PT"/>
              <a:t> Por norma, quanto maior é a complexidade e dimensão do problema mais camadas intermédias estão contidas numa rede neuronal, daí a origem de Deep Learning, redes neuronais profundas, como pode ser observado à direita. </a:t>
            </a:r>
            <a:endParaRPr/>
          </a:p>
          <a:p>
            <a:pPr indent="0" lvl="0" marL="0" rtl="0" algn="l">
              <a:lnSpc>
                <a:spcPct val="115000"/>
              </a:lnSpc>
              <a:spcBef>
                <a:spcPts val="1100"/>
              </a:spcBef>
              <a:spcAft>
                <a:spcPts val="0"/>
              </a:spcAft>
              <a:buNone/>
            </a:pPr>
            <a:r>
              <a:rPr lang="pt-PT"/>
              <a:t>		</a:t>
            </a:r>
            <a:endParaRPr/>
          </a:p>
          <a:p>
            <a:pPr indent="0" lvl="0" marL="0" rtl="0" algn="l">
              <a:lnSpc>
                <a:spcPct val="115000"/>
              </a:lnSpc>
              <a:spcBef>
                <a:spcPts val="1100"/>
              </a:spcBef>
              <a:spcAft>
                <a:spcPts val="0"/>
              </a:spcAft>
              <a:buNone/>
            </a:pPr>
            <a:r>
              <a:rPr lang="pt-PT"/>
              <a:t>Para além do tipo de arquitetura aqui apresentado, existem outras, como redes convolucionais e redes recorrentes, cada uma apropriada para uma determinada tarefa.</a:t>
            </a:r>
            <a:endParaRPr/>
          </a:p>
          <a:p>
            <a:pPr indent="0" lvl="0" marL="0" rtl="0" algn="l">
              <a:lnSpc>
                <a:spcPct val="115000"/>
              </a:lnSpc>
              <a:spcBef>
                <a:spcPts val="1100"/>
              </a:spcBef>
              <a:spcAft>
                <a:spcPts val="0"/>
              </a:spcAft>
              <a:buNone/>
            </a:pPr>
            <a:r>
              <a:rPr lang="pt-PT"/>
              <a:t>As redes convol</a:t>
            </a:r>
            <a:r>
              <a:rPr lang="pt-PT"/>
              <a:t>u</a:t>
            </a:r>
            <a:r>
              <a:rPr lang="pt-PT"/>
              <a:t>cionais serão as que vão ser aqui utilizadas pois são as mais apropriadas para classificação de imagens, pois conseguem preservar as relações entre os pixeis de uma imagem ao aprender as features adequadas usando pequenos quadrados, conhecidos como filtros, no input.</a:t>
            </a:r>
            <a:endParaRPr/>
          </a:p>
          <a:p>
            <a:pPr indent="0" lvl="0" marL="0" rtl="0" algn="l">
              <a:lnSpc>
                <a:spcPct val="115000"/>
              </a:lnSpc>
              <a:spcBef>
                <a:spcPts val="1100"/>
              </a:spcBef>
              <a:spcAft>
                <a:spcPts val="0"/>
              </a:spcAft>
              <a:buNone/>
            </a:pPr>
            <a:r>
              <a:rPr lang="pt-PT"/>
              <a:t> Para além disso, dado que vamos trabalhar com imensos conjuntos de dados e problemas complexos esta é sem dúvida a melhor escolha. </a:t>
            </a:r>
            <a:endParaRPr/>
          </a:p>
          <a:p>
            <a:pPr indent="0" lvl="0" marL="0" rtl="0" algn="l">
              <a:lnSpc>
                <a:spcPct val="115000"/>
              </a:lnSpc>
              <a:spcBef>
                <a:spcPts val="1100"/>
              </a:spcBef>
              <a:spcAft>
                <a:spcPts val="0"/>
              </a:spcAft>
              <a:buNone/>
            </a:pPr>
            <a:r>
              <a:rPr lang="pt-PT"/>
              <a:t>				</a:t>
            </a:r>
            <a:endParaRPr/>
          </a:p>
          <a:p>
            <a:pPr indent="0" lvl="0" marL="0" rtl="0" algn="l">
              <a:lnSpc>
                <a:spcPct val="115000"/>
              </a:lnSpc>
              <a:spcBef>
                <a:spcPts val="0"/>
              </a:spcBef>
              <a:spcAft>
                <a:spcPts val="0"/>
              </a:spcAft>
              <a:buNone/>
            </a:pPr>
            <a:r>
              <a:rPr lang="pt-PT"/>
              <a:t>			</a:t>
            </a:r>
            <a:endParaRPr/>
          </a:p>
          <a:p>
            <a:pPr indent="0" lvl="0" marL="0" rtl="0" algn="l">
              <a:lnSpc>
                <a:spcPct val="115000"/>
              </a:lnSpc>
              <a:spcBef>
                <a:spcPts val="0"/>
              </a:spcBef>
              <a:spcAft>
                <a:spcPts val="0"/>
              </a:spcAft>
              <a:buNone/>
            </a:pPr>
            <a:r>
              <a:rPr lang="pt-PT"/>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pt-PT"/>
              <a:t>			</a:t>
            </a:r>
            <a:endParaRPr/>
          </a:p>
          <a:p>
            <a:pPr indent="0" lvl="0" marL="0" rtl="0" algn="l">
              <a:lnSpc>
                <a:spcPct val="115000"/>
              </a:lnSpc>
              <a:spcBef>
                <a:spcPts val="0"/>
              </a:spcBef>
              <a:spcAft>
                <a:spcPts val="0"/>
              </a:spcAft>
              <a:buNone/>
            </a:pPr>
            <a:r>
              <a:rPr lang="pt-PT"/>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pt-PT"/>
              <a:t>				</a:t>
            </a:r>
            <a:endParaRPr/>
          </a:p>
          <a:p>
            <a:pPr indent="0" lvl="0" marL="0" rtl="0" algn="l">
              <a:spcBef>
                <a:spcPts val="0"/>
              </a:spcBef>
              <a:spcAft>
                <a:spcPts val="0"/>
              </a:spcAft>
              <a:buNone/>
            </a:pPr>
            <a:r>
              <a:rPr lang="pt-PT"/>
              <a:t>			</a:t>
            </a:r>
            <a:endParaRPr/>
          </a:p>
          <a:p>
            <a:pPr indent="0" lvl="0" marL="0" rtl="0" algn="l">
              <a:spcBef>
                <a:spcPts val="0"/>
              </a:spcBef>
              <a:spcAft>
                <a:spcPts val="0"/>
              </a:spcAft>
              <a:buNone/>
            </a:pPr>
            <a:r>
              <a:rPr lang="pt-PT"/>
              <a:t>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dc5f5371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dc5f5371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Como a maioria das tarefas de Deep Learning, a parte mais expansiva e trabalhosa é a criação ou a procura de um conjunto de dados apropriados à tarefa. Dado a pequena dimensão do nosso grupo e dado o facto que o performance em tarefas de deep learning estar maioritariamente associado ao vasto conjunto de dados optou-se pela segunda opção, a procura de um dataset. </a:t>
            </a:r>
            <a:endParaRPr/>
          </a:p>
          <a:p>
            <a:pPr indent="0" lvl="0" marL="0" rtl="0" algn="l">
              <a:spcBef>
                <a:spcPts val="0"/>
              </a:spcBef>
              <a:spcAft>
                <a:spcPts val="0"/>
              </a:spcAft>
              <a:buNone/>
            </a:pPr>
            <a:r>
              <a:t/>
            </a:r>
            <a:endParaRPr/>
          </a:p>
          <a:p>
            <a:pPr indent="0" lvl="0" marL="0" rtl="0" algn="l">
              <a:lnSpc>
                <a:spcPct val="115000"/>
              </a:lnSpc>
              <a:spcBef>
                <a:spcPts val="1100"/>
              </a:spcBef>
              <a:spcAft>
                <a:spcPts val="0"/>
              </a:spcAft>
              <a:buNone/>
            </a:pPr>
            <a:r>
              <a:rPr lang="pt-PT"/>
              <a:t>Esta tarefa não f</a:t>
            </a:r>
            <a:r>
              <a:rPr lang="pt-PT"/>
              <a:t>o</a:t>
            </a:r>
            <a:r>
              <a:rPr lang="pt-PT"/>
              <a:t>i trivial, pois, o facto como se decidiu enquadrar o problema não ajudou na procura. Isto porque, o trigger hand aqui descrito não é um problema de classificação binária, em que apenas se deteta se a mão está ou não presente, mas sim um problema de bounding boxes, em que, não só a mão tem que ser detectada como a sua posição na imagem completa tem que ser fornecida. </a:t>
            </a:r>
            <a:endParaRPr/>
          </a:p>
          <a:p>
            <a:pPr indent="0" lvl="0" marL="0" rtl="0" algn="l">
              <a:lnSpc>
                <a:spcPct val="115000"/>
              </a:lnSpc>
              <a:spcBef>
                <a:spcPts val="1100"/>
              </a:spcBef>
              <a:spcAft>
                <a:spcPts val="0"/>
              </a:spcAft>
              <a:buNone/>
            </a:pPr>
            <a:r>
              <a:rPr lang="pt-PT"/>
              <a:t>Apesar de mais complexo e pesado, o problema foi enquadrado desta forma, pois pretende-se continuar este protótipo com as mais diversas e dis- tintas operações que seja possível simular no sistema operativo através de um gesto, como fazer scroll contínuo, clicar numa determinada operação numa página web, abrir um determi- nado programa, todos estes necessitam de coordenadas espaciais, providencia-das pelo método proposto. </a:t>
            </a:r>
            <a:endParaRPr/>
          </a:p>
          <a:p>
            <a:pPr indent="0" lvl="0" marL="0" rtl="0" algn="l">
              <a:lnSpc>
                <a:spcPct val="115000"/>
              </a:lnSpc>
              <a:spcBef>
                <a:spcPts val="1100"/>
              </a:spcBef>
              <a:spcAft>
                <a:spcPts val="0"/>
              </a:spcAft>
              <a:buNone/>
            </a:pPr>
            <a:r>
              <a:rPr lang="pt-PT"/>
              <a:t>Dito isto, este dataset teve que ser o mais semelhante ao ambiente em que este sistema irá operar, neste caso, para utilizadores que estejam à frente de um computador e em que a qualidade da câmara, luminosidade e ruído adjacentes possam variar inumeradamente.</a:t>
            </a:r>
            <a:endParaRPr/>
          </a:p>
          <a:p>
            <a:pPr indent="0" lvl="0" marL="0" rtl="0" algn="l">
              <a:lnSpc>
                <a:spcPct val="115000"/>
              </a:lnSpc>
              <a:spcBef>
                <a:spcPts val="1100"/>
              </a:spcBef>
              <a:spcAft>
                <a:spcPts val="0"/>
              </a:spcAft>
              <a:buNone/>
            </a:pPr>
            <a:r>
              <a:rPr lang="pt-PT"/>
              <a:t>					</a:t>
            </a:r>
            <a:endParaRPr/>
          </a:p>
          <a:p>
            <a:pPr indent="0" lvl="0" marL="0" rtl="0" algn="l">
              <a:lnSpc>
                <a:spcPct val="115000"/>
              </a:lnSpc>
              <a:spcBef>
                <a:spcPts val="1100"/>
              </a:spcBef>
              <a:spcAft>
                <a:spcPts val="0"/>
              </a:spcAft>
              <a:buNone/>
            </a:pPr>
            <a:r>
              <a:rPr lang="pt-PT"/>
              <a:t>Após alguma procura e dada a pouco disponibilidade presente nesta área, movement recognition for desktop(sem a utilizações de sensores), recorreu-se a um dataset não muito apropriado aos termos descritos anteriormente como pode- mos observar pela figura, mas em que os resultados obtidos são satisfatórios, e suficientes, para mostrar a eficiência deste protótipo, respetivamente, Egohands Dataset.</a:t>
            </a:r>
            <a:endParaRPr/>
          </a:p>
          <a:p>
            <a:pPr indent="0" lvl="0" marL="0" rtl="0" algn="l">
              <a:lnSpc>
                <a:spcPct val="115000"/>
              </a:lnSpc>
              <a:spcBef>
                <a:spcPts val="1100"/>
              </a:spcBef>
              <a:spcAft>
                <a:spcPts val="0"/>
              </a:spcAft>
              <a:buNone/>
            </a:pPr>
            <a:r>
              <a:rPr lang="pt-PT"/>
              <a:t>					</a:t>
            </a:r>
            <a:endParaRPr/>
          </a:p>
          <a:p>
            <a:pPr indent="0" lvl="0" marL="0" rtl="0" algn="l">
              <a:lnSpc>
                <a:spcPct val="115000"/>
              </a:lnSpc>
              <a:spcBef>
                <a:spcPts val="1100"/>
              </a:spcBef>
              <a:spcAft>
                <a:spcPts val="0"/>
              </a:spcAft>
              <a:buNone/>
            </a:pPr>
            <a:r>
              <a:rPr lang="pt-PT"/>
              <a:t>Figure 4: Egohands Dataset</a:t>
            </a:r>
            <a:endParaRPr/>
          </a:p>
          <a:p>
            <a:pPr indent="0" lvl="0" marL="0" rtl="0" algn="l">
              <a:lnSpc>
                <a:spcPct val="115000"/>
              </a:lnSpc>
              <a:spcBef>
                <a:spcPts val="1100"/>
              </a:spcBef>
              <a:spcAft>
                <a:spcPts val="0"/>
              </a:spcAft>
              <a:buNone/>
            </a:pPr>
            <a:r>
              <a:rPr lang="pt-PT"/>
              <a:t>					</a:t>
            </a:r>
            <a:endParaRPr/>
          </a:p>
          <a:p>
            <a:pPr indent="0" lvl="0" marL="0" rtl="0" algn="l">
              <a:lnSpc>
                <a:spcPct val="115000"/>
              </a:lnSpc>
              <a:spcBef>
                <a:spcPts val="1100"/>
              </a:spcBef>
              <a:spcAft>
                <a:spcPts val="0"/>
              </a:spcAft>
              <a:buNone/>
            </a:pPr>
            <a:r>
              <a:rPr lang="pt-PT"/>
              <a:t>Este dataset serviu bem por várias razões, para além de conter imensos dados com 15,053 labels hands(neste caso com as bounding boxes), contém alta qualidade de imagem e a possi- bilidade de distinguir entre as mãos do utilizador e de pessoas adjacentes, tal como a distinção entre mão esquerda e direita, que para o nosso ambiente é fundamental. Para além disso, fornecem um vasto conjunto de espaços distintos onde estes fazem as mais diversas atividades, fornecendo assim um dataset mais complexo e robusto. </a:t>
            </a:r>
            <a:endParaRPr/>
          </a:p>
          <a:p>
            <a:pPr indent="0" lvl="0" marL="0" rtl="0" algn="l">
              <a:lnSpc>
                <a:spcPct val="115000"/>
              </a:lnSpc>
              <a:spcBef>
                <a:spcPts val="1100"/>
              </a:spcBef>
              <a:spcAft>
                <a:spcPts val="0"/>
              </a:spcAft>
              <a:buNone/>
            </a:pPr>
            <a:r>
              <a:rPr lang="pt-PT"/>
              <a:t>				</a:t>
            </a:r>
            <a:endParaRPr/>
          </a:p>
          <a:p>
            <a:pPr indent="0" lvl="0" marL="0" rtl="0" algn="l">
              <a:lnSpc>
                <a:spcPct val="115000"/>
              </a:lnSpc>
              <a:spcBef>
                <a:spcPts val="1100"/>
              </a:spcBef>
              <a:spcAft>
                <a:spcPts val="0"/>
              </a:spcAft>
              <a:buNone/>
            </a:pPr>
            <a:r>
              <a:rPr lang="pt-PT"/>
              <a:t>			</a:t>
            </a:r>
            <a:endParaRPr/>
          </a:p>
          <a:p>
            <a:pPr indent="0" lvl="0" marL="0" rtl="0" algn="l">
              <a:lnSpc>
                <a:spcPct val="115000"/>
              </a:lnSpc>
              <a:spcBef>
                <a:spcPts val="1100"/>
              </a:spcBef>
              <a:spcAft>
                <a:spcPts val="0"/>
              </a:spcAft>
              <a:buNone/>
            </a:pPr>
            <a:r>
              <a:rPr lang="pt-PT"/>
              <a:t>		</a:t>
            </a:r>
            <a:endParaRPr/>
          </a:p>
          <a:p>
            <a:pPr indent="0" lvl="0" marL="0" rtl="0" algn="l">
              <a:lnSpc>
                <a:spcPct val="115000"/>
              </a:lnSpc>
              <a:spcBef>
                <a:spcPts val="1100"/>
              </a:spcBef>
              <a:spcAft>
                <a:spcPts val="0"/>
              </a:spcAft>
              <a:buNone/>
            </a:pPr>
            <a:r>
              <a:t/>
            </a:r>
            <a:endParaRPr/>
          </a:p>
          <a:p>
            <a:pPr indent="0" lvl="0" marL="0" rtl="0" algn="l">
              <a:lnSpc>
                <a:spcPct val="115000"/>
              </a:lnSpc>
              <a:spcBef>
                <a:spcPts val="1100"/>
              </a:spcBef>
              <a:spcAft>
                <a:spcPts val="0"/>
              </a:spcAft>
              <a:buNone/>
            </a:pPr>
            <a:r>
              <a:rPr lang="pt-PT"/>
              <a:t>				</a:t>
            </a:r>
            <a:endParaRPr/>
          </a:p>
          <a:p>
            <a:pPr indent="0" lvl="0" marL="0" rtl="0" algn="l">
              <a:spcBef>
                <a:spcPts val="0"/>
              </a:spcBef>
              <a:spcAft>
                <a:spcPts val="0"/>
              </a:spcAft>
              <a:buNone/>
            </a:pPr>
            <a:r>
              <a:rPr lang="pt-PT"/>
              <a:t>			</a:t>
            </a:r>
            <a:endParaRPr/>
          </a:p>
          <a:p>
            <a:pPr indent="0" lvl="0" marL="0" rtl="0" algn="l">
              <a:spcBef>
                <a:spcPts val="0"/>
              </a:spcBef>
              <a:spcAft>
                <a:spcPts val="0"/>
              </a:spcAft>
              <a:buNone/>
            </a:pPr>
            <a:r>
              <a:rPr lang="pt-PT"/>
              <a:t>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pt-PT"/>
              <a:t>				</a:t>
            </a:r>
            <a:endParaRPr/>
          </a:p>
          <a:p>
            <a:pPr indent="0" lvl="0" marL="0" rtl="0" algn="l">
              <a:spcBef>
                <a:spcPts val="0"/>
              </a:spcBef>
              <a:spcAft>
                <a:spcPts val="0"/>
              </a:spcAft>
              <a:buNone/>
            </a:pPr>
            <a:r>
              <a:rPr lang="pt-PT"/>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8c77247a85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c77247a85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Tendo já o conjunto de dados,utilizou-se</a:t>
            </a:r>
            <a:r>
              <a:rPr lang="pt-PT"/>
              <a:t> o tensorflow como biblioteca para todos os métodos utilizados no processo de deteção da mão. </a:t>
            </a:r>
            <a:endParaRPr/>
          </a:p>
          <a:p>
            <a:pPr indent="0" lvl="0" marL="0" rtl="0" algn="l">
              <a:lnSpc>
                <a:spcPct val="115000"/>
              </a:lnSpc>
              <a:spcBef>
                <a:spcPts val="1100"/>
              </a:spcBef>
              <a:spcAft>
                <a:spcPts val="0"/>
              </a:spcAft>
              <a:buNone/>
            </a:pPr>
            <a:r>
              <a:rPr lang="pt-PT"/>
              <a:t>Elaborou-se um pequeno script para a transformação deste conjunto em tfrecords, que é o que o Tensorflow utiliza para treinar os modelo.</a:t>
            </a:r>
            <a:endParaRPr/>
          </a:p>
          <a:p>
            <a:pPr indent="0" lvl="0" marL="0" rtl="0" algn="l">
              <a:lnSpc>
                <a:spcPct val="115000"/>
              </a:lnSpc>
              <a:spcBef>
                <a:spcPts val="1100"/>
              </a:spcBef>
              <a:spcAft>
                <a:spcPts val="0"/>
              </a:spcAft>
              <a:buNone/>
            </a:pPr>
            <a:r>
              <a:rPr lang="pt-PT"/>
              <a:t>Decidiu-se utilizar 80% dos dados como conjunto de treino, 10% para validação e os restantes 10% para teste, cirando desta forma 3 tfrecords. </a:t>
            </a:r>
            <a:endParaRPr/>
          </a:p>
          <a:p>
            <a:pPr indent="0" lvl="0" marL="0" rtl="0" algn="l">
              <a:lnSpc>
                <a:spcPct val="115000"/>
              </a:lnSpc>
              <a:spcBef>
                <a:spcPts val="1100"/>
              </a:spcBef>
              <a:spcAft>
                <a:spcPts val="0"/>
              </a:spcAft>
              <a:buNone/>
            </a:pPr>
            <a:r>
              <a:rPr lang="pt-PT"/>
              <a:t>Após a preparação dos dados, só nos falta o modelo. Dado que as redes neuronais normalmente contêm milhões de parâmetros e que o processo de treino pode levar dias, semanas ou até meses a treinar, sendo este um processo complexo, utilizou-se Transfer Learning para diminuir o tempo necessário para treinar o modelo. Isto significa que podemos utilizar um modelo existente, que já foi treinado bem numa área ou situação semelhante (neste caso de deteção em imagens) e modificar os últimos layers a nosso benefício. 					</a:t>
            </a:r>
            <a:endParaRPr/>
          </a:p>
          <a:p>
            <a:pPr indent="0" lvl="0" marL="0" rtl="0" algn="l">
              <a:lnSpc>
                <a:spcPct val="115000"/>
              </a:lnSpc>
              <a:spcBef>
                <a:spcPts val="1100"/>
              </a:spcBef>
              <a:spcAft>
                <a:spcPts val="0"/>
              </a:spcAft>
              <a:buNone/>
            </a:pPr>
            <a:r>
              <a:rPr lang="pt-PT"/>
              <a:t>Dito isto, procurou-se um modelo já treinado nesta área e que seja o mais rápido possível, pois queremos esta deteção em real time.</a:t>
            </a:r>
            <a:endParaRPr/>
          </a:p>
          <a:p>
            <a:pPr indent="0" lvl="0" marL="0" rtl="0" algn="l">
              <a:lnSpc>
                <a:spcPct val="115000"/>
              </a:lnSpc>
              <a:spcBef>
                <a:spcPts val="1100"/>
              </a:spcBef>
              <a:spcAft>
                <a:spcPts val="0"/>
              </a:spcAft>
              <a:buNone/>
            </a:pPr>
            <a:r>
              <a:rPr lang="pt-PT"/>
              <a:t> Felizmente o Tensorflow já oferece alguns modelos, e decidiu-se utilizar o modelo ssd_- mobilenet_v1_coco como ponto de partida dado ser um dos modelos atuais mais rápidos para este tipo de tarefa.</a:t>
            </a:r>
            <a:endParaRPr/>
          </a:p>
          <a:p>
            <a:pPr indent="0" lvl="0" marL="0" rtl="0" algn="l">
              <a:lnSpc>
                <a:spcPct val="115000"/>
              </a:lnSpc>
              <a:spcBef>
                <a:spcPts val="1100"/>
              </a:spcBef>
              <a:spcAft>
                <a:spcPts val="0"/>
              </a:spcAft>
              <a:buNone/>
            </a:pPr>
            <a:r>
              <a:rPr lang="pt-PT"/>
              <a:t>Após treinado obtemos a seguinte loss no test set  representado na figura. </a:t>
            </a:r>
            <a:endParaRPr/>
          </a:p>
          <a:p>
            <a:pPr indent="0" lvl="0" marL="0" rtl="0" algn="l">
              <a:lnSpc>
                <a:spcPct val="115000"/>
              </a:lnSpc>
              <a:spcBef>
                <a:spcPts val="1100"/>
              </a:spcBef>
              <a:spcAft>
                <a:spcPts val="0"/>
              </a:spcAft>
              <a:buNone/>
            </a:pPr>
            <a:r>
              <a:rPr lang="pt-PT"/>
              <a:t>Como utilizou-se o Tensorboard Objetc detection API apenas foi-nos fornecido esta imagem.</a:t>
            </a:r>
            <a:endParaRPr/>
          </a:p>
          <a:p>
            <a:pPr indent="0" lvl="0" marL="0" rtl="0" algn="l">
              <a:lnSpc>
                <a:spcPct val="115000"/>
              </a:lnSpc>
              <a:spcBef>
                <a:spcPts val="1100"/>
              </a:spcBef>
              <a:spcAft>
                <a:spcPts val="0"/>
              </a:spcAft>
              <a:buNone/>
            </a:pPr>
            <a:r>
              <a:rPr lang="pt-PT"/>
              <a:t>				</a:t>
            </a:r>
            <a:endParaRPr/>
          </a:p>
          <a:p>
            <a:pPr indent="0" lvl="0" marL="0" rtl="0" algn="l">
              <a:lnSpc>
                <a:spcPct val="115000"/>
              </a:lnSpc>
              <a:spcBef>
                <a:spcPts val="1100"/>
              </a:spcBef>
              <a:spcAft>
                <a:spcPts val="0"/>
              </a:spcAft>
              <a:buNone/>
            </a:pPr>
            <a:r>
              <a:rPr lang="pt-PT"/>
              <a:t>			</a:t>
            </a:r>
            <a:endParaRPr/>
          </a:p>
          <a:p>
            <a:pPr indent="0" lvl="0" marL="0" rtl="0" algn="l">
              <a:lnSpc>
                <a:spcPct val="115000"/>
              </a:lnSpc>
              <a:spcBef>
                <a:spcPts val="1100"/>
              </a:spcBef>
              <a:spcAft>
                <a:spcPts val="0"/>
              </a:spcAft>
              <a:buNone/>
            </a:pPr>
            <a:r>
              <a:rPr lang="pt-PT"/>
              <a:t>		</a:t>
            </a:r>
            <a:endParaRPr/>
          </a:p>
          <a:p>
            <a:pPr indent="0" lvl="0" marL="0" rtl="0" algn="l">
              <a:lnSpc>
                <a:spcPct val="115000"/>
              </a:lnSpc>
              <a:spcBef>
                <a:spcPts val="1100"/>
              </a:spcBef>
              <a:spcAft>
                <a:spcPts val="0"/>
              </a:spcAft>
              <a:buNone/>
            </a:pPr>
            <a:r>
              <a:t/>
            </a:r>
            <a:endParaRPr/>
          </a:p>
          <a:p>
            <a:pPr indent="0" lvl="0" marL="0" rtl="0" algn="l">
              <a:lnSpc>
                <a:spcPct val="115000"/>
              </a:lnSpc>
              <a:spcBef>
                <a:spcPts val="1100"/>
              </a:spcBef>
              <a:spcAft>
                <a:spcPts val="0"/>
              </a:spcAft>
              <a:buNone/>
            </a:pPr>
            <a:r>
              <a:rPr lang="pt-PT"/>
              <a:t>				</a:t>
            </a:r>
            <a:endParaRPr/>
          </a:p>
          <a:p>
            <a:pPr indent="0" lvl="0" marL="0" rtl="0" algn="l">
              <a:spcBef>
                <a:spcPts val="0"/>
              </a:spcBef>
              <a:spcAft>
                <a:spcPts val="0"/>
              </a:spcAft>
              <a:buNone/>
            </a:pPr>
            <a:r>
              <a:rPr lang="pt-PT"/>
              <a:t>			</a:t>
            </a:r>
            <a:endParaRPr/>
          </a:p>
          <a:p>
            <a:pPr indent="0" lvl="0" marL="0" rtl="0" algn="l">
              <a:spcBef>
                <a:spcPts val="0"/>
              </a:spcBef>
              <a:spcAft>
                <a:spcPts val="0"/>
              </a:spcAft>
              <a:buNone/>
            </a:pPr>
            <a:r>
              <a:rPr lang="pt-PT"/>
              <a:t>		</a:t>
            </a:r>
            <a:endParaRPr/>
          </a:p>
          <a:p>
            <a:pPr indent="0" lvl="0" marL="0" rtl="0" algn="l">
              <a:spcBef>
                <a:spcPts val="0"/>
              </a:spcBef>
              <a:spcAft>
                <a:spcPts val="0"/>
              </a:spcAft>
              <a:buNone/>
            </a:pPr>
            <a:r>
              <a:rPr lang="pt-PT"/>
              <a:t>				</a:t>
            </a:r>
            <a:endParaRPr/>
          </a:p>
          <a:p>
            <a:pPr indent="0" lvl="0" marL="0" rtl="0" algn="l">
              <a:spcBef>
                <a:spcPts val="0"/>
              </a:spcBef>
              <a:spcAft>
                <a:spcPts val="0"/>
              </a:spcAft>
              <a:buNone/>
            </a:pPr>
            <a:r>
              <a:rPr lang="pt-PT"/>
              <a:t>			</a:t>
            </a:r>
            <a:endParaRPr/>
          </a:p>
          <a:p>
            <a:pPr indent="0" lvl="0" marL="0" rtl="0" algn="l">
              <a:spcBef>
                <a:spcPts val="0"/>
              </a:spcBef>
              <a:spcAft>
                <a:spcPts val="0"/>
              </a:spcAft>
              <a:buNone/>
            </a:pPr>
            <a:r>
              <a:rPr lang="pt-PT"/>
              <a:t>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c77247a8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c77247a8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Após o treino estar completo é criado um inference graph (entre outros ficheiros) que de seguida são exportados para todos os colaboradores para que consigam efetuar a deteção da mã</a:t>
            </a:r>
            <a:r>
              <a:rPr lang="pt-PT"/>
              <a:t>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pt-PT"/>
              <a:t>Após a conclusão do modelo, adequou-se o mesmo para a captura de frames em tempo real e o resultado pode ser observado nas seguintes figuras.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pt-PT"/>
              <a:t>Esta API foi a ideal  no nosso </a:t>
            </a:r>
            <a:r>
              <a:rPr lang="pt-PT"/>
              <a:t>protótipo</a:t>
            </a:r>
            <a:r>
              <a:rPr lang="pt-PT"/>
              <a:t> pois para além de fornecer as bounding boxes, também fornce a confiança da previsão sendo que foi possível efetuar um threshold no triggerhand, só com uma </a:t>
            </a:r>
            <a:r>
              <a:rPr lang="pt-PT"/>
              <a:t>determinada</a:t>
            </a:r>
            <a:r>
              <a:rPr lang="pt-PT"/>
              <a:t> confiança, neste caso de 90%, é que o ambinete para para o reconhecimento do provável gesto.</a:t>
            </a:r>
            <a:endParaRPr/>
          </a:p>
          <a:p>
            <a:pPr indent="0" lvl="0" marL="0" rtl="0" algn="l">
              <a:lnSpc>
                <a:spcPct val="115000"/>
              </a:lnSpc>
              <a:spcBef>
                <a:spcPts val="0"/>
              </a:spcBef>
              <a:spcAft>
                <a:spcPts val="0"/>
              </a:spcAft>
              <a:buNone/>
            </a:pPr>
            <a:r>
              <a:rPr lang="pt-PT"/>
              <a:t>				</a:t>
            </a:r>
            <a:endParaRPr/>
          </a:p>
          <a:p>
            <a:pPr indent="0" lvl="0" marL="0" rtl="0" algn="l">
              <a:spcBef>
                <a:spcPts val="0"/>
              </a:spcBef>
              <a:spcAft>
                <a:spcPts val="0"/>
              </a:spcAft>
              <a:buNone/>
            </a:pPr>
            <a:r>
              <a:rPr lang="pt-PT"/>
              <a:t>			</a:t>
            </a:r>
            <a:endParaRPr/>
          </a:p>
          <a:p>
            <a:pPr indent="0" lvl="0" marL="0" rtl="0" algn="l">
              <a:spcBef>
                <a:spcPts val="0"/>
              </a:spcBef>
              <a:spcAft>
                <a:spcPts val="0"/>
              </a:spcAft>
              <a:buNone/>
            </a:pPr>
            <a:r>
              <a:rPr lang="pt-PT"/>
              <a:t>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c77247a8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c77247a8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050"/>
              <a:t>Uma parte vital de todo o projeto é o reconhecimento da operação a executar, demonstrada e realizada por um utilizador a tempo real. Este reconhecimento será feito por uma rede neuronal treinada, incorporada no sistema.O primeiro passo prendeu-se, mais uma vez, à procura do conjunto de dados, previamente processado e tratado, que pudesse ser utilizado. Após alguma procura e consulta, encontrou-seo20BN-JESTER, uma grande coleção de excertos de vídeos de vários indivíduos distintos a executar gestos predefinidos, em que cada excerto se traduz por um conjunto de frames.</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pt-PT" sz="1050"/>
              <a:t>Um excerto seria composto em média por 36 frames, consequentes de um processamento ao vídeo original a partir do qual se extraiu 12 \textit{frames} por segundo, o que implicaria que qualquer gesto tem uma janela temporal de 3 segundos para ser executado, apesar de que a maioria das \textit{frames} são movimentos transitivos para início ou fim do gesto, o gesto em si tem uma presença relativamente reduzida, em termos do número de \textit{frames}</a:t>
            </a:r>
            <a:endParaRPr sz="105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c77247a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c77247a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54" name="Shape 54"/>
        <p:cNvGrpSpPr/>
        <p:nvPr/>
      </p:nvGrpSpPr>
      <p:grpSpPr>
        <a:xfrm>
          <a:off x="0" y="0"/>
          <a:ext cx="0" cy="0"/>
          <a:chOff x="0" y="0"/>
          <a:chExt cx="0" cy="0"/>
        </a:xfrm>
      </p:grpSpPr>
      <p:sp>
        <p:nvSpPr>
          <p:cNvPr id="55" name="Google Shape;55;p1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255200" y="592"/>
            <a:ext cx="2250363" cy="1044300"/>
            <a:chOff x="255200" y="592"/>
            <a:chExt cx="2250363" cy="1044300"/>
          </a:xfrm>
        </p:grpSpPr>
        <p:sp>
          <p:nvSpPr>
            <p:cNvPr id="60" name="Google Shape;60;p1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4"/>
          <p:cNvGrpSpPr/>
          <p:nvPr/>
        </p:nvGrpSpPr>
        <p:grpSpPr>
          <a:xfrm>
            <a:off x="905395" y="592"/>
            <a:ext cx="2250363" cy="1044300"/>
            <a:chOff x="905395" y="592"/>
            <a:chExt cx="2250363" cy="1044300"/>
          </a:xfrm>
        </p:grpSpPr>
        <p:sp>
          <p:nvSpPr>
            <p:cNvPr id="64" name="Google Shape;64;p1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14"/>
          <p:cNvGrpSpPr/>
          <p:nvPr/>
        </p:nvGrpSpPr>
        <p:grpSpPr>
          <a:xfrm>
            <a:off x="7057468" y="5088"/>
            <a:ext cx="1851282" cy="752108"/>
            <a:chOff x="6917201" y="0"/>
            <a:chExt cx="2227777" cy="863400"/>
          </a:xfrm>
        </p:grpSpPr>
        <p:sp>
          <p:nvSpPr>
            <p:cNvPr id="68" name="Google Shape;68;p1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4"/>
          <p:cNvGrpSpPr/>
          <p:nvPr/>
        </p:nvGrpSpPr>
        <p:grpSpPr>
          <a:xfrm>
            <a:off x="6553032" y="4217852"/>
            <a:ext cx="2389068" cy="925737"/>
            <a:chOff x="6917201" y="0"/>
            <a:chExt cx="2227777" cy="863400"/>
          </a:xfrm>
        </p:grpSpPr>
        <p:sp>
          <p:nvSpPr>
            <p:cNvPr id="72" name="Google Shape;72;p1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4"/>
          <p:cNvGrpSpPr/>
          <p:nvPr/>
        </p:nvGrpSpPr>
        <p:grpSpPr>
          <a:xfrm>
            <a:off x="199149" y="4055652"/>
            <a:ext cx="2795414" cy="1083308"/>
            <a:chOff x="6917201" y="0"/>
            <a:chExt cx="2227777" cy="863400"/>
          </a:xfrm>
        </p:grpSpPr>
        <p:sp>
          <p:nvSpPr>
            <p:cNvPr id="76" name="Google Shape;76;p1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4"/>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0" name="Google Shape;80;p14"/>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81" name="Google Shape;81;p1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82" name="Shape 82"/>
        <p:cNvGrpSpPr/>
        <p:nvPr/>
      </p:nvGrpSpPr>
      <p:grpSpPr>
        <a:xfrm>
          <a:off x="0" y="0"/>
          <a:ext cx="0" cy="0"/>
          <a:chOff x="0" y="0"/>
          <a:chExt cx="0" cy="0"/>
        </a:xfrm>
      </p:grpSpPr>
      <p:sp>
        <p:nvSpPr>
          <p:cNvPr id="83" name="Google Shape;83;p15"/>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5"/>
          <p:cNvGrpSpPr/>
          <p:nvPr/>
        </p:nvGrpSpPr>
        <p:grpSpPr>
          <a:xfrm>
            <a:off x="5594191" y="3961115"/>
            <a:ext cx="2910145" cy="1182340"/>
            <a:chOff x="6917201" y="0"/>
            <a:chExt cx="2227777" cy="863400"/>
          </a:xfrm>
        </p:grpSpPr>
        <p:sp>
          <p:nvSpPr>
            <p:cNvPr id="85" name="Google Shape;85;p1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5"/>
          <p:cNvGrpSpPr/>
          <p:nvPr/>
        </p:nvGrpSpPr>
        <p:grpSpPr>
          <a:xfrm>
            <a:off x="199149" y="2"/>
            <a:ext cx="2795414" cy="1083308"/>
            <a:chOff x="6917201" y="0"/>
            <a:chExt cx="2227777" cy="863400"/>
          </a:xfrm>
        </p:grpSpPr>
        <p:sp>
          <p:nvSpPr>
            <p:cNvPr id="89" name="Google Shape;89;p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5"/>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93" name="Google Shape;93;p1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94" name="Shape 94"/>
        <p:cNvGrpSpPr/>
        <p:nvPr/>
      </p:nvGrpSpPr>
      <p:grpSpPr>
        <a:xfrm>
          <a:off x="0" y="0"/>
          <a:ext cx="0" cy="0"/>
          <a:chOff x="0" y="0"/>
          <a:chExt cx="0" cy="0"/>
        </a:xfrm>
      </p:grpSpPr>
      <p:sp>
        <p:nvSpPr>
          <p:cNvPr id="95" name="Google Shape;95;p1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9" name="Google Shape;99;p1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0" name="Google Shape;100;p1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101" name="Shape 101"/>
        <p:cNvGrpSpPr/>
        <p:nvPr/>
      </p:nvGrpSpPr>
      <p:grpSpPr>
        <a:xfrm>
          <a:off x="0" y="0"/>
          <a:ext cx="0" cy="0"/>
          <a:chOff x="0" y="0"/>
          <a:chExt cx="0" cy="0"/>
        </a:xfrm>
      </p:grpSpPr>
      <p:sp>
        <p:nvSpPr>
          <p:cNvPr id="102" name="Google Shape;102;p1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7"/>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7"/>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109" name="Shape 109"/>
        <p:cNvGrpSpPr/>
        <p:nvPr/>
      </p:nvGrpSpPr>
      <p:grpSpPr>
        <a:xfrm>
          <a:off x="0" y="0"/>
          <a:ext cx="0" cy="0"/>
          <a:chOff x="0" y="0"/>
          <a:chExt cx="0" cy="0"/>
        </a:xfrm>
      </p:grpSpPr>
      <p:sp>
        <p:nvSpPr>
          <p:cNvPr id="110" name="Google Shape;110;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1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115"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0" name="Google Shape;120;p19"/>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1" name="Google Shape;121;p1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122" name="Shape 122"/>
        <p:cNvGrpSpPr/>
        <p:nvPr/>
      </p:nvGrpSpPr>
      <p:grpSpPr>
        <a:xfrm>
          <a:off x="0" y="0"/>
          <a:ext cx="0" cy="0"/>
          <a:chOff x="0" y="0"/>
          <a:chExt cx="0" cy="0"/>
        </a:xfrm>
      </p:grpSpPr>
      <p:sp>
        <p:nvSpPr>
          <p:cNvPr id="123" name="Google Shape;123;p20"/>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20"/>
          <p:cNvGrpSpPr/>
          <p:nvPr/>
        </p:nvGrpSpPr>
        <p:grpSpPr>
          <a:xfrm>
            <a:off x="255991" y="-118"/>
            <a:ext cx="2251347" cy="1043408"/>
            <a:chOff x="3961956" y="4383950"/>
            <a:chExt cx="1160548" cy="548700"/>
          </a:xfrm>
        </p:grpSpPr>
        <p:sp>
          <p:nvSpPr>
            <p:cNvPr id="126" name="Google Shape;126;p20"/>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0"/>
          <p:cNvGrpSpPr/>
          <p:nvPr/>
        </p:nvGrpSpPr>
        <p:grpSpPr>
          <a:xfrm>
            <a:off x="34934" y="4522125"/>
            <a:ext cx="1593306" cy="617072"/>
            <a:chOff x="6917201" y="0"/>
            <a:chExt cx="2227777" cy="863400"/>
          </a:xfrm>
        </p:grpSpPr>
        <p:sp>
          <p:nvSpPr>
            <p:cNvPr id="131" name="Google Shape;131;p20"/>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20"/>
          <p:cNvGrpSpPr/>
          <p:nvPr/>
        </p:nvGrpSpPr>
        <p:grpSpPr>
          <a:xfrm>
            <a:off x="5886353" y="1243"/>
            <a:ext cx="3257455" cy="1261514"/>
            <a:chOff x="6917201" y="0"/>
            <a:chExt cx="2227777" cy="863400"/>
          </a:xfrm>
        </p:grpSpPr>
        <p:sp>
          <p:nvSpPr>
            <p:cNvPr id="135" name="Google Shape;135;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0"/>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39" name="Google Shape;139;p2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140" name="Shape 140"/>
        <p:cNvGrpSpPr/>
        <p:nvPr/>
      </p:nvGrpSpPr>
      <p:grpSpPr>
        <a:xfrm>
          <a:off x="0" y="0"/>
          <a:ext cx="0" cy="0"/>
          <a:chOff x="0" y="0"/>
          <a:chExt cx="0" cy="0"/>
        </a:xfrm>
      </p:grpSpPr>
      <p:sp>
        <p:nvSpPr>
          <p:cNvPr id="141" name="Google Shape;141;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5" name="Google Shape;145;p21"/>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46" name="Google Shape;146;p21"/>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7" name="Google Shape;147;p2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48" name="Shape 148"/>
        <p:cNvGrpSpPr/>
        <p:nvPr/>
      </p:nvGrpSpPr>
      <p:grpSpPr>
        <a:xfrm>
          <a:off x="0" y="0"/>
          <a:ext cx="0" cy="0"/>
          <a:chOff x="0" y="0"/>
          <a:chExt cx="0" cy="0"/>
        </a:xfrm>
      </p:grpSpPr>
      <p:sp>
        <p:nvSpPr>
          <p:cNvPr id="149" name="Google Shape;149;p22"/>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53" name="Google Shape;153;p2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54"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3"/>
          <p:cNvGrpSpPr/>
          <p:nvPr/>
        </p:nvGrpSpPr>
        <p:grpSpPr>
          <a:xfrm>
            <a:off x="5959222" y="4119576"/>
            <a:ext cx="2520952" cy="1024165"/>
            <a:chOff x="6917201" y="0"/>
            <a:chExt cx="2227777" cy="863400"/>
          </a:xfrm>
        </p:grpSpPr>
        <p:sp>
          <p:nvSpPr>
            <p:cNvPr id="157" name="Google Shape;157;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3"/>
          <p:cNvGrpSpPr/>
          <p:nvPr/>
        </p:nvGrpSpPr>
        <p:grpSpPr>
          <a:xfrm>
            <a:off x="199149" y="2"/>
            <a:ext cx="2795414" cy="1083308"/>
            <a:chOff x="6917201" y="0"/>
            <a:chExt cx="2227777" cy="863400"/>
          </a:xfrm>
        </p:grpSpPr>
        <p:sp>
          <p:nvSpPr>
            <p:cNvPr id="161" name="Google Shape;161;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3"/>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SzPts val="1300"/>
              <a:buChar char="●"/>
              <a:defRPr/>
            </a:lvl1pPr>
            <a:lvl2pPr indent="-298450" lvl="1" marL="914400" rtl="0" algn="ctr">
              <a:spcBef>
                <a:spcPts val="1600"/>
              </a:spcBef>
              <a:spcAft>
                <a:spcPts val="0"/>
              </a:spcAft>
              <a:buSzPts val="1100"/>
              <a:buChar char="○"/>
              <a:defRPr/>
            </a:lvl2pPr>
            <a:lvl3pPr indent="-298450" lvl="2" marL="1371600" rtl="0" algn="ctr">
              <a:spcBef>
                <a:spcPts val="1600"/>
              </a:spcBef>
              <a:spcAft>
                <a:spcPts val="0"/>
              </a:spcAft>
              <a:buSzPts val="1100"/>
              <a:buChar char="■"/>
              <a:defRPr/>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a:lvl5pPr>
            <a:lvl6pPr indent="-298450" lvl="5" marL="2743200" rtl="0" algn="ctr">
              <a:spcBef>
                <a:spcPts val="1600"/>
              </a:spcBef>
              <a:spcAft>
                <a:spcPts val="0"/>
              </a:spcAft>
              <a:buSzPts val="1100"/>
              <a:buChar char="■"/>
              <a:defRPr/>
            </a:lvl6pPr>
            <a:lvl7pPr indent="-298450" lvl="6" marL="3200400" rtl="0" algn="ctr">
              <a:spcBef>
                <a:spcPts val="1600"/>
              </a:spcBef>
              <a:spcAft>
                <a:spcPts val="0"/>
              </a:spcAft>
              <a:buSzPts val="1100"/>
              <a:buChar char="●"/>
              <a:defRPr/>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a:lvl9pPr>
          </a:lstStyle>
          <a:p/>
        </p:txBody>
      </p:sp>
      <p:sp>
        <p:nvSpPr>
          <p:cNvPr id="166" name="Google Shape;166;p2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52" name="Google Shape;52;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53" name="Google Shape;53;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ctrTitle"/>
          </p:nvPr>
        </p:nvSpPr>
        <p:spPr>
          <a:xfrm>
            <a:off x="329100" y="863800"/>
            <a:ext cx="8528700" cy="9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PT" sz="3500">
                <a:solidFill>
                  <a:srgbClr val="000000"/>
                </a:solidFill>
                <a:latin typeface="Times New Roman"/>
                <a:ea typeface="Times New Roman"/>
                <a:cs typeface="Times New Roman"/>
                <a:sym typeface="Times New Roman"/>
              </a:rPr>
              <a:t>Laboratórios de Engenharia Informática</a:t>
            </a:r>
            <a:endParaRPr sz="3500">
              <a:solidFill>
                <a:srgbClr val="000000"/>
              </a:solidFill>
              <a:latin typeface="Times New Roman"/>
              <a:ea typeface="Times New Roman"/>
              <a:cs typeface="Times New Roman"/>
              <a:sym typeface="Times New Roman"/>
            </a:endParaRPr>
          </a:p>
        </p:txBody>
      </p:sp>
      <p:sp>
        <p:nvSpPr>
          <p:cNvPr id="174" name="Google Shape;174;p25"/>
          <p:cNvSpPr txBox="1"/>
          <p:nvPr>
            <p:ph idx="1" type="subTitle"/>
          </p:nvPr>
        </p:nvSpPr>
        <p:spPr>
          <a:xfrm>
            <a:off x="940300" y="1791100"/>
            <a:ext cx="7221600" cy="6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sz="2200">
                <a:solidFill>
                  <a:srgbClr val="000000"/>
                </a:solidFill>
                <a:latin typeface="Times New Roman"/>
                <a:ea typeface="Times New Roman"/>
                <a:cs typeface="Times New Roman"/>
                <a:sym typeface="Times New Roman"/>
              </a:rPr>
              <a:t>Ambiente virtual com deteção de movimentos humanos </a:t>
            </a:r>
            <a:endParaRPr sz="22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pt-PT"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lang="pt-PT"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endParaRPr>
          </a:p>
        </p:txBody>
      </p:sp>
      <p:sp>
        <p:nvSpPr>
          <p:cNvPr id="175" name="Google Shape;175;p25"/>
          <p:cNvSpPr txBox="1"/>
          <p:nvPr>
            <p:ph idx="1" type="subTitle"/>
          </p:nvPr>
        </p:nvSpPr>
        <p:spPr>
          <a:xfrm>
            <a:off x="1891350" y="3097351"/>
            <a:ext cx="5361300" cy="7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sz="1400">
                <a:solidFill>
                  <a:srgbClr val="000000"/>
                </a:solidFill>
                <a:latin typeface="Arial"/>
                <a:ea typeface="Arial"/>
                <a:cs typeface="Arial"/>
                <a:sym typeface="Arial"/>
              </a:rPr>
              <a:t>Guilherme Nunes, A80524</a:t>
            </a:r>
            <a:endParaRPr sz="1400">
              <a:solidFill>
                <a:srgbClr val="000000"/>
              </a:solidFill>
              <a:latin typeface="Arial"/>
              <a:ea typeface="Arial"/>
              <a:cs typeface="Arial"/>
              <a:sym typeface="Arial"/>
            </a:endParaRPr>
          </a:p>
          <a:p>
            <a:pPr indent="0" lvl="0" marL="0" rtl="0" algn="ctr">
              <a:spcBef>
                <a:spcPts val="0"/>
              </a:spcBef>
              <a:spcAft>
                <a:spcPts val="0"/>
              </a:spcAft>
              <a:buNone/>
            </a:pPr>
            <a:r>
              <a:rPr lang="pt-PT" sz="1400">
                <a:solidFill>
                  <a:srgbClr val="000000"/>
                </a:solidFill>
                <a:latin typeface="Arial"/>
                <a:ea typeface="Arial"/>
                <a:cs typeface="Arial"/>
                <a:sym typeface="Arial"/>
              </a:rPr>
              <a:t>Guilherme Andrade, A80426</a:t>
            </a:r>
            <a:endParaRPr sz="1400">
              <a:solidFill>
                <a:srgbClr val="000000"/>
              </a:solidFill>
              <a:latin typeface="Arial"/>
              <a:ea typeface="Arial"/>
              <a:cs typeface="Arial"/>
              <a:sym typeface="Arial"/>
            </a:endParaRPr>
          </a:p>
          <a:p>
            <a:pPr indent="0" lvl="0" marL="0" rtl="0" algn="ctr">
              <a:spcBef>
                <a:spcPts val="0"/>
              </a:spcBef>
              <a:spcAft>
                <a:spcPts val="0"/>
              </a:spcAft>
              <a:buNone/>
            </a:pPr>
            <a:r>
              <a:rPr lang="pt-PT" sz="1400">
                <a:solidFill>
                  <a:srgbClr val="000000"/>
                </a:solidFill>
                <a:latin typeface="Arial"/>
                <a:ea typeface="Arial"/>
                <a:cs typeface="Arial"/>
                <a:sym typeface="Arial"/>
              </a:rPr>
              <a:t>Luís Macedo, A80494</a:t>
            </a:r>
            <a:endParaRPr sz="1400">
              <a:solidFill>
                <a:srgbClr val="000000"/>
              </a:solidFill>
              <a:latin typeface="Arial"/>
              <a:ea typeface="Arial"/>
              <a:cs typeface="Arial"/>
              <a:sym typeface="Arial"/>
            </a:endParaRPr>
          </a:p>
        </p:txBody>
      </p:sp>
      <p:sp>
        <p:nvSpPr>
          <p:cNvPr id="176" name="Google Shape;176;p25"/>
          <p:cNvSpPr txBox="1"/>
          <p:nvPr/>
        </p:nvSpPr>
        <p:spPr>
          <a:xfrm>
            <a:off x="2454300" y="2435500"/>
            <a:ext cx="42783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1500">
                <a:latin typeface="Times New Roman"/>
                <a:ea typeface="Times New Roman"/>
                <a:cs typeface="Times New Roman"/>
                <a:sym typeface="Times New Roman"/>
              </a:rPr>
              <a:t>Projeto 89</a:t>
            </a:r>
            <a:endParaRPr sz="15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ph type="title"/>
          </p:nvPr>
        </p:nvSpPr>
        <p:spPr>
          <a:xfrm rot="505">
            <a:off x="395141" y="500825"/>
            <a:ext cx="8170800" cy="84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a:solidFill>
                  <a:srgbClr val="000000"/>
                </a:solidFill>
                <a:latin typeface="Times New Roman"/>
                <a:ea typeface="Times New Roman"/>
                <a:cs typeface="Times New Roman"/>
                <a:sym typeface="Times New Roman"/>
              </a:rPr>
              <a:t>Loss &amp; Accuracy do Modelo</a:t>
            </a:r>
            <a:endParaRPr>
              <a:solidFill>
                <a:srgbClr val="000000"/>
              </a:solidFill>
              <a:latin typeface="Times New Roman"/>
              <a:ea typeface="Times New Roman"/>
              <a:cs typeface="Times New Roman"/>
              <a:sym typeface="Times New Roman"/>
            </a:endParaRPr>
          </a:p>
        </p:txBody>
      </p:sp>
      <p:pic>
        <p:nvPicPr>
          <p:cNvPr id="235" name="Google Shape;235;p34"/>
          <p:cNvPicPr preferRelativeResize="0"/>
          <p:nvPr/>
        </p:nvPicPr>
        <p:blipFill>
          <a:blip r:embed="rId3">
            <a:alphaModFix/>
          </a:blip>
          <a:stretch>
            <a:fillRect/>
          </a:stretch>
        </p:blipFill>
        <p:spPr>
          <a:xfrm>
            <a:off x="666750" y="1443575"/>
            <a:ext cx="7810500" cy="3219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5"/>
          <p:cNvSpPr txBox="1"/>
          <p:nvPr>
            <p:ph type="title"/>
          </p:nvPr>
        </p:nvSpPr>
        <p:spPr>
          <a:xfrm rot="505">
            <a:off x="395141" y="500825"/>
            <a:ext cx="8170800" cy="84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a:solidFill>
                  <a:srgbClr val="000000"/>
                </a:solidFill>
                <a:latin typeface="Times New Roman"/>
                <a:ea typeface="Times New Roman"/>
                <a:cs typeface="Times New Roman"/>
                <a:sym typeface="Times New Roman"/>
              </a:rPr>
              <a:t>Captura de movimento em tempo real </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pt-PT"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pt-PT"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pt-PT"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241" name="Google Shape;241;p35"/>
          <p:cNvPicPr preferRelativeResize="0"/>
          <p:nvPr/>
        </p:nvPicPr>
        <p:blipFill>
          <a:blip r:embed="rId3">
            <a:alphaModFix/>
          </a:blip>
          <a:stretch>
            <a:fillRect/>
          </a:stretch>
        </p:blipFill>
        <p:spPr>
          <a:xfrm>
            <a:off x="689163" y="2281850"/>
            <a:ext cx="7765676" cy="909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6"/>
          <p:cNvSpPr txBox="1"/>
          <p:nvPr>
            <p:ph type="title"/>
          </p:nvPr>
        </p:nvSpPr>
        <p:spPr>
          <a:xfrm rot="505">
            <a:off x="395141" y="500825"/>
            <a:ext cx="8170800" cy="84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a:solidFill>
                  <a:srgbClr val="000000"/>
                </a:solidFill>
                <a:latin typeface="Times New Roman"/>
                <a:ea typeface="Times New Roman"/>
                <a:cs typeface="Times New Roman"/>
                <a:sym typeface="Times New Roman"/>
              </a:rPr>
              <a:t>Execução da Operação</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pt-PT"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pt-PT"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pt-PT"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247" name="Google Shape;247;p36"/>
          <p:cNvSpPr txBox="1"/>
          <p:nvPr/>
        </p:nvSpPr>
        <p:spPr>
          <a:xfrm>
            <a:off x="1261125" y="1620525"/>
            <a:ext cx="6294900" cy="274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pt-PT">
                <a:latin typeface="Calibri"/>
                <a:ea typeface="Calibri"/>
                <a:cs typeface="Calibri"/>
                <a:sym typeface="Calibri"/>
              </a:rPr>
              <a:t>Uso de packages em Python para simular o pressionar de teclas do teclado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pt-PT">
                <a:latin typeface="Calibri"/>
                <a:ea typeface="Calibri"/>
                <a:cs typeface="Calibri"/>
                <a:sym typeface="Calibri"/>
              </a:rPr>
              <a:t>Descobrir quais as combinações de teclas para cada gesto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pt-PT">
                <a:latin typeface="Calibri"/>
                <a:ea typeface="Calibri"/>
                <a:cs typeface="Calibri"/>
                <a:sym typeface="Calibri"/>
              </a:rPr>
              <a:t>É muito </a:t>
            </a:r>
            <a:r>
              <a:rPr lang="pt-PT">
                <a:latin typeface="Calibri"/>
                <a:ea typeface="Calibri"/>
                <a:cs typeface="Calibri"/>
                <a:sym typeface="Calibri"/>
              </a:rPr>
              <a:t>fácil</a:t>
            </a:r>
            <a:r>
              <a:rPr lang="pt-PT">
                <a:latin typeface="Calibri"/>
                <a:ea typeface="Calibri"/>
                <a:cs typeface="Calibri"/>
                <a:sym typeface="Calibri"/>
              </a:rPr>
              <a:t> alterar a combinações de teclas no código fonte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pt-PT">
                <a:latin typeface="Calibri"/>
                <a:ea typeface="Calibri"/>
                <a:cs typeface="Calibri"/>
                <a:sym typeface="Calibri"/>
              </a:rPr>
              <a:t>Por exemplo, em </a:t>
            </a:r>
            <a:r>
              <a:rPr b="1" lang="pt-PT">
                <a:latin typeface="Calibri"/>
                <a:ea typeface="Calibri"/>
                <a:cs typeface="Calibri"/>
                <a:sym typeface="Calibri"/>
              </a:rPr>
              <a:t>Windows 10 </a:t>
            </a:r>
            <a:r>
              <a:rPr lang="pt-PT">
                <a:latin typeface="Calibri"/>
                <a:ea typeface="Calibri"/>
                <a:cs typeface="Calibri"/>
                <a:sym typeface="Calibri"/>
              </a:rPr>
              <a:t>p</a:t>
            </a:r>
            <a:r>
              <a:rPr lang="pt-PT" sz="1350"/>
              <a:t>ara passar para o ambiente de trabalho da direita (swipe left) usa-se a combinação de teclas:</a:t>
            </a:r>
            <a:endParaRPr sz="1350"/>
          </a:p>
          <a:p>
            <a:pPr indent="0" lvl="0" marL="0" rtl="0" algn="l">
              <a:spcBef>
                <a:spcPts val="0"/>
              </a:spcBef>
              <a:spcAft>
                <a:spcPts val="0"/>
              </a:spcAft>
              <a:buNone/>
            </a:pPr>
            <a:r>
              <a:t/>
            </a:r>
            <a:endParaRPr sz="1350"/>
          </a:p>
          <a:p>
            <a:pPr indent="0" lvl="0" marL="0" rtl="0" algn="ctr">
              <a:spcBef>
                <a:spcPts val="0"/>
              </a:spcBef>
              <a:spcAft>
                <a:spcPts val="0"/>
              </a:spcAft>
              <a:buNone/>
            </a:pPr>
            <a:r>
              <a:rPr b="1" lang="pt-PT" sz="1350"/>
              <a:t>WIN + CTRL + seta para a direita</a:t>
            </a:r>
            <a:endParaRPr b="1" sz="135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ph type="title"/>
          </p:nvPr>
        </p:nvSpPr>
        <p:spPr>
          <a:xfrm rot="505">
            <a:off x="395141" y="500825"/>
            <a:ext cx="8170800" cy="84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a:solidFill>
                  <a:srgbClr val="000000"/>
                </a:solidFill>
                <a:latin typeface="Times New Roman"/>
                <a:ea typeface="Times New Roman"/>
                <a:cs typeface="Times New Roman"/>
                <a:sym typeface="Times New Roman"/>
              </a:rPr>
              <a:t>Otimizações</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pt-PT"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pt-PT"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pt-PT"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253" name="Google Shape;253;p37"/>
          <p:cNvSpPr txBox="1"/>
          <p:nvPr>
            <p:ph idx="1" type="body"/>
          </p:nvPr>
        </p:nvSpPr>
        <p:spPr>
          <a:xfrm>
            <a:off x="575875" y="1773625"/>
            <a:ext cx="8103900" cy="2993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pt-PT" sz="2000"/>
              <a:t>Dataset mais apropriado para a deteção da mão;</a:t>
            </a:r>
            <a:endParaRPr sz="2000"/>
          </a:p>
          <a:p>
            <a:pPr indent="-355600" lvl="0" marL="457200" rtl="0" algn="l">
              <a:spcBef>
                <a:spcPts val="0"/>
              </a:spcBef>
              <a:spcAft>
                <a:spcPts val="0"/>
              </a:spcAft>
              <a:buSzPts val="2000"/>
              <a:buChar char="●"/>
            </a:pPr>
            <a:r>
              <a:rPr lang="pt-PT" sz="2000"/>
              <a:t>Passagem para uma </a:t>
            </a:r>
            <a:r>
              <a:rPr lang="pt-PT" sz="2000"/>
              <a:t>linguagem de programação mais eficiente;</a:t>
            </a:r>
            <a:r>
              <a:rPr lang="pt-PT" sz="2000"/>
              <a:t> </a:t>
            </a:r>
            <a:endParaRPr sz="2000"/>
          </a:p>
          <a:p>
            <a:pPr indent="-355600" lvl="0" marL="457200" rtl="0" algn="l">
              <a:spcBef>
                <a:spcPts val="0"/>
              </a:spcBef>
              <a:spcAft>
                <a:spcPts val="0"/>
              </a:spcAft>
              <a:buSzPts val="2000"/>
              <a:buChar char="●"/>
            </a:pPr>
            <a:r>
              <a:rPr lang="pt-PT" sz="2000"/>
              <a:t>Ajustamento da dinâmica relacionada com os gestos;</a:t>
            </a:r>
            <a:endParaRPr sz="2000"/>
          </a:p>
          <a:p>
            <a:pPr indent="-355600" lvl="0" marL="457200" rtl="0" algn="l">
              <a:spcBef>
                <a:spcPts val="0"/>
              </a:spcBef>
              <a:spcAft>
                <a:spcPts val="0"/>
              </a:spcAft>
              <a:buSzPts val="2000"/>
              <a:buChar char="●"/>
            </a:pPr>
            <a:r>
              <a:rPr lang="pt-PT" sz="2000"/>
              <a:t>Melhoria na distribuição de recursos relativo ao threading;</a:t>
            </a:r>
            <a:endParaRPr sz="2000"/>
          </a:p>
          <a:p>
            <a:pPr indent="-355600" lvl="0" marL="457200" rtl="0" algn="l">
              <a:spcBef>
                <a:spcPts val="0"/>
              </a:spcBef>
              <a:spcAft>
                <a:spcPts val="0"/>
              </a:spcAft>
              <a:buSzPts val="2000"/>
              <a:buChar char="●"/>
            </a:pPr>
            <a:r>
              <a:rPr lang="pt-PT" sz="2000"/>
              <a:t>Substituição</a:t>
            </a:r>
            <a:r>
              <a:rPr lang="pt-PT" sz="2000"/>
              <a:t> por um processo mais eficiente na simulação do gesto no sistema operativo;</a:t>
            </a:r>
            <a:endParaRPr sz="2000"/>
          </a:p>
          <a:p>
            <a:pPr indent="0" lvl="0" marL="457200" rtl="0" algn="l">
              <a:spcBef>
                <a:spcPts val="1600"/>
              </a:spcBef>
              <a:spcAft>
                <a:spcPts val="1600"/>
              </a:spcAft>
              <a:buNone/>
            </a:pPr>
            <a:r>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type="ctrTitle"/>
          </p:nvPr>
        </p:nvSpPr>
        <p:spPr>
          <a:xfrm>
            <a:off x="329100" y="863800"/>
            <a:ext cx="8528700" cy="9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PT" sz="3500">
                <a:solidFill>
                  <a:srgbClr val="000000"/>
                </a:solidFill>
                <a:latin typeface="Times New Roman"/>
                <a:ea typeface="Times New Roman"/>
                <a:cs typeface="Times New Roman"/>
                <a:sym typeface="Times New Roman"/>
              </a:rPr>
              <a:t>Laboratórios de Engenharia Informática</a:t>
            </a:r>
            <a:endParaRPr sz="3500">
              <a:solidFill>
                <a:srgbClr val="000000"/>
              </a:solidFill>
              <a:latin typeface="Times New Roman"/>
              <a:ea typeface="Times New Roman"/>
              <a:cs typeface="Times New Roman"/>
              <a:sym typeface="Times New Roman"/>
            </a:endParaRPr>
          </a:p>
        </p:txBody>
      </p:sp>
      <p:sp>
        <p:nvSpPr>
          <p:cNvPr id="259" name="Google Shape;259;p38"/>
          <p:cNvSpPr txBox="1"/>
          <p:nvPr>
            <p:ph idx="1" type="subTitle"/>
          </p:nvPr>
        </p:nvSpPr>
        <p:spPr>
          <a:xfrm>
            <a:off x="940300" y="1791100"/>
            <a:ext cx="7221600" cy="6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sz="2200">
                <a:solidFill>
                  <a:srgbClr val="000000"/>
                </a:solidFill>
                <a:latin typeface="Times New Roman"/>
                <a:ea typeface="Times New Roman"/>
                <a:cs typeface="Times New Roman"/>
                <a:sym typeface="Times New Roman"/>
              </a:rPr>
              <a:t>Ambiente virtual com deteção de movimentos humanos </a:t>
            </a:r>
            <a:endParaRPr sz="22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pt-PT"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lang="pt-PT"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endParaRPr>
          </a:p>
        </p:txBody>
      </p:sp>
      <p:sp>
        <p:nvSpPr>
          <p:cNvPr id="260" name="Google Shape;260;p38"/>
          <p:cNvSpPr txBox="1"/>
          <p:nvPr>
            <p:ph idx="1" type="subTitle"/>
          </p:nvPr>
        </p:nvSpPr>
        <p:spPr>
          <a:xfrm>
            <a:off x="1891350" y="3097351"/>
            <a:ext cx="5361300" cy="7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sz="1400">
                <a:solidFill>
                  <a:srgbClr val="000000"/>
                </a:solidFill>
                <a:latin typeface="Arial"/>
                <a:ea typeface="Arial"/>
                <a:cs typeface="Arial"/>
                <a:sym typeface="Arial"/>
              </a:rPr>
              <a:t>Guilherme Nunes, A80524</a:t>
            </a:r>
            <a:endParaRPr sz="1400">
              <a:solidFill>
                <a:srgbClr val="000000"/>
              </a:solidFill>
              <a:latin typeface="Arial"/>
              <a:ea typeface="Arial"/>
              <a:cs typeface="Arial"/>
              <a:sym typeface="Arial"/>
            </a:endParaRPr>
          </a:p>
          <a:p>
            <a:pPr indent="0" lvl="0" marL="0" rtl="0" algn="ctr">
              <a:spcBef>
                <a:spcPts val="0"/>
              </a:spcBef>
              <a:spcAft>
                <a:spcPts val="0"/>
              </a:spcAft>
              <a:buNone/>
            </a:pPr>
            <a:r>
              <a:rPr lang="pt-PT" sz="1400">
                <a:solidFill>
                  <a:srgbClr val="000000"/>
                </a:solidFill>
                <a:latin typeface="Arial"/>
                <a:ea typeface="Arial"/>
                <a:cs typeface="Arial"/>
                <a:sym typeface="Arial"/>
              </a:rPr>
              <a:t>Guilherme Andrade, A80426</a:t>
            </a:r>
            <a:endParaRPr sz="1400">
              <a:solidFill>
                <a:srgbClr val="000000"/>
              </a:solidFill>
              <a:latin typeface="Arial"/>
              <a:ea typeface="Arial"/>
              <a:cs typeface="Arial"/>
              <a:sym typeface="Arial"/>
            </a:endParaRPr>
          </a:p>
          <a:p>
            <a:pPr indent="0" lvl="0" marL="0" rtl="0" algn="ctr">
              <a:spcBef>
                <a:spcPts val="0"/>
              </a:spcBef>
              <a:spcAft>
                <a:spcPts val="0"/>
              </a:spcAft>
              <a:buNone/>
            </a:pPr>
            <a:r>
              <a:rPr lang="pt-PT" sz="1400">
                <a:solidFill>
                  <a:srgbClr val="000000"/>
                </a:solidFill>
                <a:latin typeface="Arial"/>
                <a:ea typeface="Arial"/>
                <a:cs typeface="Arial"/>
                <a:sym typeface="Arial"/>
              </a:rPr>
              <a:t>Luís Macedo, A80494</a:t>
            </a:r>
            <a:endParaRPr sz="1400">
              <a:solidFill>
                <a:srgbClr val="000000"/>
              </a:solidFill>
              <a:latin typeface="Arial"/>
              <a:ea typeface="Arial"/>
              <a:cs typeface="Arial"/>
              <a:sym typeface="Arial"/>
            </a:endParaRPr>
          </a:p>
        </p:txBody>
      </p:sp>
      <p:sp>
        <p:nvSpPr>
          <p:cNvPr id="261" name="Google Shape;261;p38"/>
          <p:cNvSpPr txBox="1"/>
          <p:nvPr/>
        </p:nvSpPr>
        <p:spPr>
          <a:xfrm>
            <a:off x="2454300" y="2435500"/>
            <a:ext cx="42783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PT" sz="1500">
                <a:latin typeface="Times New Roman"/>
                <a:ea typeface="Times New Roman"/>
                <a:cs typeface="Times New Roman"/>
                <a:sym typeface="Times New Roman"/>
              </a:rPr>
              <a:t>Projeto 89</a:t>
            </a:r>
            <a:endParaRPr sz="15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6"/>
          <p:cNvSpPr txBox="1"/>
          <p:nvPr>
            <p:ph idx="1" type="body"/>
          </p:nvPr>
        </p:nvSpPr>
        <p:spPr>
          <a:xfrm>
            <a:off x="786500" y="2366250"/>
            <a:ext cx="3115500" cy="244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pt-PT" sz="2000"/>
              <a:t>Machine Learning</a:t>
            </a:r>
            <a:endParaRPr sz="2000"/>
          </a:p>
          <a:p>
            <a:pPr indent="-355600" lvl="0" marL="457200" rtl="0" algn="l">
              <a:spcBef>
                <a:spcPts val="0"/>
              </a:spcBef>
              <a:spcAft>
                <a:spcPts val="0"/>
              </a:spcAft>
              <a:buSzPts val="2000"/>
              <a:buChar char="●"/>
            </a:pPr>
            <a:r>
              <a:rPr lang="pt-PT" sz="2000"/>
              <a:t>Deep Learning</a:t>
            </a:r>
            <a:endParaRPr sz="2000"/>
          </a:p>
          <a:p>
            <a:pPr indent="-355600" lvl="0" marL="457200" rtl="0" algn="l">
              <a:spcBef>
                <a:spcPts val="0"/>
              </a:spcBef>
              <a:spcAft>
                <a:spcPts val="0"/>
              </a:spcAft>
              <a:buSzPts val="2000"/>
              <a:buChar char="●"/>
            </a:pPr>
            <a:r>
              <a:rPr lang="pt-PT" sz="2000"/>
              <a:t>Computer Vision</a:t>
            </a:r>
            <a:endParaRPr sz="2000"/>
          </a:p>
          <a:p>
            <a:pPr indent="-355600" lvl="0" marL="457200" rtl="0" algn="l">
              <a:spcBef>
                <a:spcPts val="0"/>
              </a:spcBef>
              <a:spcAft>
                <a:spcPts val="0"/>
              </a:spcAft>
              <a:buSzPts val="2000"/>
              <a:buChar char="●"/>
            </a:pPr>
            <a:r>
              <a:rPr lang="pt-PT" sz="2000"/>
              <a:t>Gesture Recognition</a:t>
            </a:r>
            <a:endParaRPr sz="2000"/>
          </a:p>
          <a:p>
            <a:pPr indent="0" lvl="0" marL="457200" rtl="0" algn="l">
              <a:spcBef>
                <a:spcPts val="1600"/>
              </a:spcBef>
              <a:spcAft>
                <a:spcPts val="1600"/>
              </a:spcAft>
              <a:buNone/>
            </a:pPr>
            <a:r>
              <a:t/>
            </a:r>
            <a:endParaRPr sz="2000"/>
          </a:p>
        </p:txBody>
      </p:sp>
      <p:sp>
        <p:nvSpPr>
          <p:cNvPr id="182" name="Google Shape;182;p26"/>
          <p:cNvSpPr txBox="1"/>
          <p:nvPr>
            <p:ph idx="4294967295" type="ctrTitle"/>
          </p:nvPr>
        </p:nvSpPr>
        <p:spPr>
          <a:xfrm>
            <a:off x="1858700" y="698578"/>
            <a:ext cx="5361300" cy="8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sz="3100">
                <a:solidFill>
                  <a:srgbClr val="000000"/>
                </a:solidFill>
                <a:latin typeface="Times New Roman"/>
                <a:ea typeface="Times New Roman"/>
                <a:cs typeface="Times New Roman"/>
                <a:sym typeface="Times New Roman"/>
              </a:rPr>
              <a:t>Contextualização</a:t>
            </a:r>
            <a:endParaRPr sz="3100">
              <a:solidFill>
                <a:srgbClr val="000000"/>
              </a:solidFill>
              <a:latin typeface="Times New Roman"/>
              <a:ea typeface="Times New Roman"/>
              <a:cs typeface="Times New Roman"/>
              <a:sym typeface="Times New Roman"/>
            </a:endParaRPr>
          </a:p>
        </p:txBody>
      </p:sp>
      <p:pic>
        <p:nvPicPr>
          <p:cNvPr id="183" name="Google Shape;183;p26"/>
          <p:cNvPicPr preferRelativeResize="0"/>
          <p:nvPr/>
        </p:nvPicPr>
        <p:blipFill>
          <a:blip r:embed="rId3">
            <a:alphaModFix/>
          </a:blip>
          <a:stretch>
            <a:fillRect/>
          </a:stretch>
        </p:blipFill>
        <p:spPr>
          <a:xfrm>
            <a:off x="4187600" y="1722091"/>
            <a:ext cx="4104600" cy="25653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7"/>
          <p:cNvSpPr txBox="1"/>
          <p:nvPr>
            <p:ph idx="1" type="body"/>
          </p:nvPr>
        </p:nvSpPr>
        <p:spPr>
          <a:xfrm>
            <a:off x="465575" y="1485400"/>
            <a:ext cx="84027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2000"/>
              <a:t>	</a:t>
            </a:r>
            <a:r>
              <a:rPr lang="pt-PT" sz="2000"/>
              <a:t>	</a:t>
            </a:r>
            <a:endParaRPr sz="2000"/>
          </a:p>
          <a:p>
            <a:pPr indent="-298450" lvl="0" marL="457200" rtl="0" algn="l">
              <a:lnSpc>
                <a:spcPct val="50000"/>
              </a:lnSpc>
              <a:spcBef>
                <a:spcPts val="1600"/>
              </a:spcBef>
              <a:spcAft>
                <a:spcPts val="0"/>
              </a:spcAft>
              <a:buClr>
                <a:srgbClr val="000000"/>
              </a:buClr>
              <a:buSzPts val="1100"/>
              <a:buFont typeface="Times New Roman"/>
              <a:buChar char="●"/>
            </a:pPr>
            <a:r>
              <a:rPr lang="pt-PT" sz="1500">
                <a:latin typeface="Times New Roman"/>
                <a:ea typeface="Times New Roman"/>
                <a:cs typeface="Times New Roman"/>
                <a:sym typeface="Times New Roman"/>
              </a:rPr>
              <a:t>Desenvolvimento de um pipeline de redes neuronais</a:t>
            </a:r>
            <a:r>
              <a:rPr lang="pt-PT"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indent="0" lvl="0" marL="0" rtl="0" algn="l">
              <a:lnSpc>
                <a:spcPct val="50000"/>
              </a:lnSpc>
              <a:spcBef>
                <a:spcPts val="1400"/>
              </a:spcBef>
              <a:spcAft>
                <a:spcPts val="0"/>
              </a:spcAft>
              <a:buNone/>
            </a:pPr>
            <a:r>
              <a:rPr lang="pt-PT"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indent="-298450" lvl="0" marL="457200" rtl="0" algn="l">
              <a:lnSpc>
                <a:spcPct val="50000"/>
              </a:lnSpc>
              <a:spcBef>
                <a:spcPts val="1400"/>
              </a:spcBef>
              <a:spcAft>
                <a:spcPts val="0"/>
              </a:spcAft>
              <a:buClr>
                <a:srgbClr val="000000"/>
              </a:buClr>
              <a:buSzPts val="1100"/>
              <a:buFont typeface="Times New Roman"/>
              <a:buChar char="●"/>
            </a:pPr>
            <a:r>
              <a:rPr lang="pt-PT" sz="1500">
                <a:latin typeface="Times New Roman"/>
                <a:ea typeface="Times New Roman"/>
                <a:cs typeface="Times New Roman"/>
                <a:sym typeface="Times New Roman"/>
              </a:rPr>
              <a:t>Captar em tempo real o utilizador, processando também em tempo real todas essas frames. 	</a:t>
            </a:r>
            <a:endParaRPr sz="1500">
              <a:latin typeface="Times New Roman"/>
              <a:ea typeface="Times New Roman"/>
              <a:cs typeface="Times New Roman"/>
              <a:sym typeface="Times New Roman"/>
            </a:endParaRPr>
          </a:p>
          <a:p>
            <a:pPr indent="0" lvl="0" marL="457200" rtl="0" algn="l">
              <a:lnSpc>
                <a:spcPct val="50000"/>
              </a:lnSpc>
              <a:spcBef>
                <a:spcPts val="1400"/>
              </a:spcBef>
              <a:spcAft>
                <a:spcPts val="0"/>
              </a:spcAft>
              <a:buNone/>
            </a:pPr>
            <a:r>
              <a:rPr lang="pt-PT"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indent="-298450" lvl="0" marL="457200" rtl="0" algn="l">
              <a:lnSpc>
                <a:spcPct val="50000"/>
              </a:lnSpc>
              <a:spcBef>
                <a:spcPts val="1400"/>
              </a:spcBef>
              <a:spcAft>
                <a:spcPts val="0"/>
              </a:spcAft>
              <a:buClr>
                <a:srgbClr val="000000"/>
              </a:buClr>
              <a:buSzPts val="1100"/>
              <a:buFont typeface="Times New Roman"/>
              <a:buChar char="●"/>
            </a:pPr>
            <a:r>
              <a:rPr lang="pt-PT" sz="1500">
                <a:latin typeface="Times New Roman"/>
                <a:ea typeface="Times New Roman"/>
                <a:cs typeface="Times New Roman"/>
                <a:sym typeface="Times New Roman"/>
              </a:rPr>
              <a:t>Conseguir executar a operação determinada anteriormente no respetivo sistema operativo.</a:t>
            </a:r>
            <a:endParaRPr sz="1100"/>
          </a:p>
        </p:txBody>
      </p:sp>
      <p:sp>
        <p:nvSpPr>
          <p:cNvPr id="189" name="Google Shape;189;p27"/>
          <p:cNvSpPr txBox="1"/>
          <p:nvPr>
            <p:ph idx="4294967295" type="ctrTitle"/>
          </p:nvPr>
        </p:nvSpPr>
        <p:spPr>
          <a:xfrm>
            <a:off x="1891350" y="709653"/>
            <a:ext cx="5361300" cy="8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sz="3100">
                <a:solidFill>
                  <a:srgbClr val="000000"/>
                </a:solidFill>
                <a:latin typeface="Times New Roman"/>
                <a:ea typeface="Times New Roman"/>
                <a:cs typeface="Times New Roman"/>
                <a:sym typeface="Times New Roman"/>
              </a:rPr>
              <a:t>Objetivos</a:t>
            </a:r>
            <a:endParaRPr sz="310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ph idx="4294967295" type="ctrTitle"/>
          </p:nvPr>
        </p:nvSpPr>
        <p:spPr>
          <a:xfrm>
            <a:off x="1858700" y="698578"/>
            <a:ext cx="5361300" cy="8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sz="3100">
                <a:solidFill>
                  <a:srgbClr val="000000"/>
                </a:solidFill>
                <a:latin typeface="Times New Roman"/>
                <a:ea typeface="Times New Roman"/>
                <a:cs typeface="Times New Roman"/>
                <a:sym typeface="Times New Roman"/>
              </a:rPr>
              <a:t>Redes neuronais</a:t>
            </a:r>
            <a:endParaRPr sz="3100">
              <a:solidFill>
                <a:srgbClr val="000000"/>
              </a:solidFill>
              <a:latin typeface="Times New Roman"/>
              <a:ea typeface="Times New Roman"/>
              <a:cs typeface="Times New Roman"/>
              <a:sym typeface="Times New Roman"/>
            </a:endParaRPr>
          </a:p>
        </p:txBody>
      </p:sp>
      <p:pic>
        <p:nvPicPr>
          <p:cNvPr id="195" name="Google Shape;195;p28"/>
          <p:cNvPicPr preferRelativeResize="0"/>
          <p:nvPr/>
        </p:nvPicPr>
        <p:blipFill>
          <a:blip r:embed="rId3">
            <a:alphaModFix/>
          </a:blip>
          <a:stretch>
            <a:fillRect/>
          </a:stretch>
        </p:blipFill>
        <p:spPr>
          <a:xfrm>
            <a:off x="496025" y="1533153"/>
            <a:ext cx="3381375" cy="3057525"/>
          </a:xfrm>
          <a:prstGeom prst="rect">
            <a:avLst/>
          </a:prstGeom>
          <a:noFill/>
          <a:ln>
            <a:noFill/>
          </a:ln>
        </p:spPr>
      </p:pic>
      <p:pic>
        <p:nvPicPr>
          <p:cNvPr id="196" name="Google Shape;196;p28"/>
          <p:cNvPicPr preferRelativeResize="0"/>
          <p:nvPr/>
        </p:nvPicPr>
        <p:blipFill>
          <a:blip r:embed="rId4">
            <a:alphaModFix/>
          </a:blip>
          <a:stretch>
            <a:fillRect/>
          </a:stretch>
        </p:blipFill>
        <p:spPr>
          <a:xfrm>
            <a:off x="3799825" y="1661898"/>
            <a:ext cx="5114200" cy="2800039"/>
          </a:xfrm>
          <a:prstGeom prst="rect">
            <a:avLst/>
          </a:prstGeom>
          <a:noFill/>
          <a:ln>
            <a:noFill/>
          </a:ln>
        </p:spPr>
      </p:pic>
      <p:pic>
        <p:nvPicPr>
          <p:cNvPr id="197" name="Google Shape;197;p28"/>
          <p:cNvPicPr preferRelativeResize="0"/>
          <p:nvPr/>
        </p:nvPicPr>
        <p:blipFill>
          <a:blip r:embed="rId5">
            <a:alphaModFix/>
          </a:blip>
          <a:stretch>
            <a:fillRect/>
          </a:stretch>
        </p:blipFill>
        <p:spPr>
          <a:xfrm>
            <a:off x="1858688" y="1941463"/>
            <a:ext cx="4962525" cy="1914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819150" y="7303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a:solidFill>
                  <a:srgbClr val="000000"/>
                </a:solidFill>
                <a:latin typeface="Times New Roman"/>
                <a:ea typeface="Times New Roman"/>
                <a:cs typeface="Times New Roman"/>
                <a:sym typeface="Times New Roman"/>
              </a:rPr>
              <a:t>Trigger Hand</a:t>
            </a:r>
            <a:endParaRPr>
              <a:solidFill>
                <a:srgbClr val="000000"/>
              </a:solidFill>
              <a:latin typeface="Times New Roman"/>
              <a:ea typeface="Times New Roman"/>
              <a:cs typeface="Times New Roman"/>
              <a:sym typeface="Times New Roman"/>
            </a:endParaRPr>
          </a:p>
        </p:txBody>
      </p:sp>
      <p:pic>
        <p:nvPicPr>
          <p:cNvPr id="203" name="Google Shape;203;p29"/>
          <p:cNvPicPr preferRelativeResize="0"/>
          <p:nvPr/>
        </p:nvPicPr>
        <p:blipFill>
          <a:blip r:embed="rId3">
            <a:alphaModFix/>
          </a:blip>
          <a:stretch>
            <a:fillRect/>
          </a:stretch>
        </p:blipFill>
        <p:spPr>
          <a:xfrm>
            <a:off x="759400" y="1795801"/>
            <a:ext cx="7625202" cy="2287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30"/>
          <p:cNvPicPr preferRelativeResize="0"/>
          <p:nvPr/>
        </p:nvPicPr>
        <p:blipFill>
          <a:blip r:embed="rId3">
            <a:alphaModFix/>
          </a:blip>
          <a:stretch>
            <a:fillRect/>
          </a:stretch>
        </p:blipFill>
        <p:spPr>
          <a:xfrm>
            <a:off x="1939925" y="1399225"/>
            <a:ext cx="5074525" cy="3201125"/>
          </a:xfrm>
          <a:prstGeom prst="rect">
            <a:avLst/>
          </a:prstGeom>
          <a:noFill/>
          <a:ln>
            <a:noFill/>
          </a:ln>
        </p:spPr>
      </p:pic>
      <p:sp>
        <p:nvSpPr>
          <p:cNvPr id="209" name="Google Shape;209;p30"/>
          <p:cNvSpPr txBox="1"/>
          <p:nvPr>
            <p:ph type="title"/>
          </p:nvPr>
        </p:nvSpPr>
        <p:spPr>
          <a:xfrm>
            <a:off x="819150" y="44462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a:solidFill>
                  <a:srgbClr val="000000"/>
                </a:solidFill>
                <a:latin typeface="Times New Roman"/>
                <a:ea typeface="Times New Roman"/>
                <a:cs typeface="Times New Roman"/>
                <a:sym typeface="Times New Roman"/>
              </a:rPr>
              <a:t>Preparação e Model Loss</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31"/>
          <p:cNvPicPr preferRelativeResize="0"/>
          <p:nvPr/>
        </p:nvPicPr>
        <p:blipFill>
          <a:blip r:embed="rId3">
            <a:alphaModFix/>
          </a:blip>
          <a:stretch>
            <a:fillRect/>
          </a:stretch>
        </p:blipFill>
        <p:spPr>
          <a:xfrm rot="953077">
            <a:off x="4658275" y="654025"/>
            <a:ext cx="4365249" cy="2907750"/>
          </a:xfrm>
          <a:prstGeom prst="rect">
            <a:avLst/>
          </a:prstGeom>
          <a:noFill/>
          <a:ln>
            <a:noFill/>
          </a:ln>
        </p:spPr>
      </p:pic>
      <p:pic>
        <p:nvPicPr>
          <p:cNvPr id="215" name="Google Shape;215;p31"/>
          <p:cNvPicPr preferRelativeResize="0"/>
          <p:nvPr/>
        </p:nvPicPr>
        <p:blipFill>
          <a:blip r:embed="rId4">
            <a:alphaModFix/>
          </a:blip>
          <a:stretch>
            <a:fillRect/>
          </a:stretch>
        </p:blipFill>
        <p:spPr>
          <a:xfrm rot="-454176">
            <a:off x="573625" y="374100"/>
            <a:ext cx="3932249" cy="2651600"/>
          </a:xfrm>
          <a:prstGeom prst="rect">
            <a:avLst/>
          </a:prstGeom>
          <a:noFill/>
          <a:ln>
            <a:noFill/>
          </a:ln>
        </p:spPr>
      </p:pic>
      <p:pic>
        <p:nvPicPr>
          <p:cNvPr id="216" name="Google Shape;216;p31"/>
          <p:cNvPicPr preferRelativeResize="0"/>
          <p:nvPr/>
        </p:nvPicPr>
        <p:blipFill>
          <a:blip r:embed="rId5">
            <a:alphaModFix/>
          </a:blip>
          <a:stretch>
            <a:fillRect/>
          </a:stretch>
        </p:blipFill>
        <p:spPr>
          <a:xfrm>
            <a:off x="1729819" y="2571750"/>
            <a:ext cx="3440779" cy="234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819150" y="5862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a:solidFill>
                  <a:srgbClr val="000000"/>
                </a:solidFill>
                <a:latin typeface="Times New Roman"/>
                <a:ea typeface="Times New Roman"/>
                <a:cs typeface="Times New Roman"/>
                <a:sym typeface="Times New Roman"/>
              </a:rPr>
              <a:t>Gesture Recognition</a:t>
            </a:r>
            <a:endParaRPr>
              <a:solidFill>
                <a:srgbClr val="000000"/>
              </a:solidFill>
              <a:latin typeface="Times New Roman"/>
              <a:ea typeface="Times New Roman"/>
              <a:cs typeface="Times New Roman"/>
              <a:sym typeface="Times New Roman"/>
            </a:endParaRPr>
          </a:p>
        </p:txBody>
      </p:sp>
      <p:pic>
        <p:nvPicPr>
          <p:cNvPr id="222" name="Google Shape;222;p32"/>
          <p:cNvPicPr preferRelativeResize="0"/>
          <p:nvPr/>
        </p:nvPicPr>
        <p:blipFill>
          <a:blip r:embed="rId3">
            <a:alphaModFix/>
          </a:blip>
          <a:stretch>
            <a:fillRect/>
          </a:stretch>
        </p:blipFill>
        <p:spPr>
          <a:xfrm>
            <a:off x="3889325" y="1971175"/>
            <a:ext cx="4623625" cy="1943200"/>
          </a:xfrm>
          <a:prstGeom prst="rect">
            <a:avLst/>
          </a:prstGeom>
          <a:noFill/>
          <a:ln>
            <a:noFill/>
          </a:ln>
        </p:spPr>
      </p:pic>
      <p:pic>
        <p:nvPicPr>
          <p:cNvPr id="223" name="Google Shape;223;p32"/>
          <p:cNvPicPr preferRelativeResize="0"/>
          <p:nvPr/>
        </p:nvPicPr>
        <p:blipFill>
          <a:blip r:embed="rId4">
            <a:alphaModFix/>
          </a:blip>
          <a:stretch>
            <a:fillRect/>
          </a:stretch>
        </p:blipFill>
        <p:spPr>
          <a:xfrm>
            <a:off x="408595" y="1491550"/>
            <a:ext cx="3160651" cy="3153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type="title"/>
          </p:nvPr>
        </p:nvSpPr>
        <p:spPr>
          <a:xfrm rot="497">
            <a:off x="339159" y="2194410"/>
            <a:ext cx="4146900" cy="84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PT">
                <a:solidFill>
                  <a:srgbClr val="000000"/>
                </a:solidFill>
                <a:latin typeface="Times New Roman"/>
                <a:ea typeface="Times New Roman"/>
                <a:cs typeface="Times New Roman"/>
                <a:sym typeface="Times New Roman"/>
              </a:rPr>
              <a:t>Arquitetura do modelo</a:t>
            </a:r>
            <a:endParaRPr>
              <a:solidFill>
                <a:srgbClr val="000000"/>
              </a:solidFill>
              <a:latin typeface="Times New Roman"/>
              <a:ea typeface="Times New Roman"/>
              <a:cs typeface="Times New Roman"/>
              <a:sym typeface="Times New Roman"/>
            </a:endParaRPr>
          </a:p>
        </p:txBody>
      </p:sp>
      <p:pic>
        <p:nvPicPr>
          <p:cNvPr id="229" name="Google Shape;229;p33"/>
          <p:cNvPicPr preferRelativeResize="0"/>
          <p:nvPr/>
        </p:nvPicPr>
        <p:blipFill>
          <a:blip r:embed="rId3">
            <a:alphaModFix/>
          </a:blip>
          <a:stretch>
            <a:fillRect/>
          </a:stretch>
        </p:blipFill>
        <p:spPr>
          <a:xfrm>
            <a:off x="4722275" y="212025"/>
            <a:ext cx="3197325" cy="472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